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12192000" cy="6858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6" y="5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61688" y="0"/>
            <a:ext cx="3468623" cy="3869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12780" y="6405370"/>
            <a:ext cx="541020" cy="361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EDE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200" y="1290827"/>
            <a:ext cx="9701530" cy="0"/>
          </a:xfrm>
          <a:custGeom>
            <a:avLst/>
            <a:gdLst/>
            <a:ahLst/>
            <a:cxnLst/>
            <a:rect l="l" t="t" r="r" b="b"/>
            <a:pathLst>
              <a:path w="9701530">
                <a:moveTo>
                  <a:pt x="0" y="0"/>
                </a:moveTo>
                <a:lnTo>
                  <a:pt x="9701022" y="0"/>
                </a:lnTo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338816" y="467868"/>
            <a:ext cx="1216152" cy="1357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812780" y="6405370"/>
            <a:ext cx="541020" cy="361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200" y="1290827"/>
            <a:ext cx="9701530" cy="0"/>
          </a:xfrm>
          <a:custGeom>
            <a:avLst/>
            <a:gdLst/>
            <a:ahLst/>
            <a:cxnLst/>
            <a:rect l="l" t="t" r="r" b="b"/>
            <a:pathLst>
              <a:path w="9701530">
                <a:moveTo>
                  <a:pt x="0" y="0"/>
                </a:moveTo>
                <a:lnTo>
                  <a:pt x="9701022" y="0"/>
                </a:lnTo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338816" y="467868"/>
            <a:ext cx="1216152" cy="1357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812780" y="6405370"/>
            <a:ext cx="541020" cy="3611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4629" y="3804665"/>
            <a:ext cx="8222741" cy="1774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360" y="1712191"/>
            <a:ext cx="10241279" cy="2061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16939" y="6510629"/>
            <a:ext cx="85216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24 April</a:t>
            </a:r>
            <a:r>
              <a:rPr spc="-8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46744" y="6419189"/>
            <a:ext cx="2484754" cy="36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linkedin.com/company/upskill-project" TargetMode="External"/><Relationship Id="rId7" Type="http://schemas.openxmlformats.org/officeDocument/2006/relationships/hyperlink" Target="http://www/" TargetMode="External"/><Relationship Id="rId2" Type="http://schemas.openxmlformats.org/officeDocument/2006/relationships/hyperlink" Target="http://www.upskill-project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hyperlink" Target="mailto:info@upskill-project.eu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upskill-project.e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4629" y="3804665"/>
            <a:ext cx="8222741" cy="2272417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065" marR="5080" algn="ctr">
              <a:lnSpc>
                <a:spcPts val="4320"/>
              </a:lnSpc>
              <a:spcBef>
                <a:spcPts val="640"/>
              </a:spcBef>
            </a:pPr>
            <a:r>
              <a:rPr lang="fi-FI">
                <a:latin typeface="Calibri" panose="020F0502020204030204" pitchFamily="34" charset="0"/>
                <a:cs typeface="Calibri" panose="020F0502020204030204" pitchFamily="34" charset="0"/>
              </a:rPr>
              <a:t>Osaamista digitalisoituvaan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muoviteollisuuteen</a:t>
            </a:r>
            <a:endParaRPr spc="-4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750"/>
              </a:spcBef>
            </a:pPr>
            <a:r>
              <a:rPr lang="fi-FI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Ammattitaitovajeen poistaminen Euroopassa</a:t>
            </a:r>
            <a:br>
              <a:rPr lang="fi-FI" sz="3200" dirty="0"/>
            </a:b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02877" y="6602069"/>
            <a:ext cx="142875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European</a:t>
            </a:r>
            <a:r>
              <a:rPr sz="1200" spc="-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6744" y="6381089"/>
            <a:ext cx="2484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Co-funded </a:t>
            </a:r>
            <a:r>
              <a:rPr sz="1200" dirty="0">
                <a:latin typeface="Calibri"/>
                <a:cs typeface="Calibri"/>
              </a:rPr>
              <a:t>by the </a:t>
            </a:r>
            <a:r>
              <a:rPr sz="1200" spc="-5" dirty="0">
                <a:latin typeface="Calibri"/>
                <a:cs typeface="Calibri"/>
              </a:rPr>
              <a:t>Erasmus+</a:t>
            </a:r>
            <a:r>
              <a:rPr sz="1200" spc="-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Programme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43897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5" dirty="0"/>
              <a:t>Muoviteollisuus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903084" y="1540122"/>
            <a:ext cx="10065385" cy="399532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802005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Muoviteollisuus on suuri työllistäjä Euroopassa</a:t>
            </a:r>
          </a:p>
          <a:p>
            <a:pPr marL="812800" marR="802005" lvl="1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innovaatiot, resurssitehokkuus </a:t>
            </a:r>
          </a:p>
          <a:p>
            <a:pPr marL="355600" marR="802005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Euroopassa muoviteollisuutta edustavia yrityksiä on 50 000, tarjoavat yhteensä  1,6 miljoonaa työpaikkaa</a:t>
            </a:r>
          </a:p>
          <a:p>
            <a:pPr marL="812800" marR="802005" lvl="1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Suomessa yrityksiä yli 500, n. 12 000 työntekijää </a:t>
            </a:r>
          </a:p>
          <a:p>
            <a:pPr marL="355600" marR="802005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Muovituoteteollisuus on muoviteollisuuden ydintä työntekijämäärillä laskettuna</a:t>
            </a:r>
          </a:p>
          <a:p>
            <a:pPr marL="812800" marR="802005" lvl="1" indent="-342900">
              <a:lnSpc>
                <a:spcPts val="2810"/>
              </a:lnSpc>
              <a:spcBef>
                <a:spcPts val="105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Muoviteollisuuden kaikista työntekijöistä on ~ 90 % on juuri muovituoteteollisuudessa.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04667" y="5441261"/>
            <a:ext cx="5806518" cy="1385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22256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10" dirty="0"/>
              <a:t>Haasteita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9992995" cy="4376198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fontAlgn="t"/>
            <a:r>
              <a:rPr lang="fi-FI" sz="2400" dirty="0"/>
              <a:t>Euroopan muoviteollisuuden pysyminen kilpailukykyisenä ja innovatiivisena riippuu paljolti mahdollisuudesta rekrytoida lahjakkaita ja päteviä ihmisiä.</a:t>
            </a:r>
            <a:br>
              <a:rPr lang="fi-FI" sz="2400" dirty="0"/>
            </a:br>
            <a:br>
              <a:rPr lang="fi-FI" sz="2400" dirty="0"/>
            </a:br>
            <a:r>
              <a:rPr lang="fi-FI" sz="2400" dirty="0"/>
              <a:t>Oikean osaamisen hankkimisesta on nopeasti tullut pullonkaula monille muoviteollisuuden yrityksille.</a:t>
            </a:r>
            <a:br>
              <a:rPr lang="fi-FI" sz="2400" dirty="0"/>
            </a:br>
            <a:br>
              <a:rPr lang="fi-FI" sz="2400" dirty="0"/>
            </a:br>
            <a:r>
              <a:rPr lang="fi-FI" sz="2400" dirty="0"/>
              <a:t>Hankkeessa selvitetään ja pyritään ratkaisemaan osaamisen epäsuhtaa. Alan kiireellisimpiä haasteita ovat:</a:t>
            </a:r>
          </a:p>
          <a:p>
            <a:pPr fontAlgn="t"/>
            <a:endParaRPr lang="fi-FI" sz="2400" dirty="0"/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muovikoneiden käyttäjien heikko digitaalitaidot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 err="1"/>
              <a:t>yleiseuroopplainen</a:t>
            </a:r>
            <a:r>
              <a:rPr lang="fi-FI" sz="2400" dirty="0"/>
              <a:t> pätevän ja motivoituneen työvoiman puute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3207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25" dirty="0"/>
              <a:t>Tavoitteet </a:t>
            </a:r>
            <a:r>
              <a:rPr sz="4400" dirty="0"/>
              <a:t>(I)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8066"/>
            <a:ext cx="10336530" cy="308738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fi-FI" sz="2400" dirty="0">
                <a:cs typeface="Calibri"/>
              </a:rPr>
              <a:t>UPSKILL pyrkii parantamaan eurooppalaisten ammatillisen koulutuksen järjestelmien kykyä vastata muovisektorin ajankohtaisiin työmarkkinatarpeisiin</a:t>
            </a: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endParaRPr lang="fi-FI" sz="2400" dirty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fi-FI" sz="2400" dirty="0">
                <a:cs typeface="Calibri"/>
              </a:rPr>
              <a:t>Hankkeen erityispainopisteitä ovat</a:t>
            </a:r>
          </a:p>
          <a:p>
            <a:pPr marL="698500" lvl="1" indent="-228600">
              <a:spcBef>
                <a:spcPts val="70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400" dirty="0">
                <a:cs typeface="Calibri"/>
              </a:rPr>
              <a:t>digitaaliset taidot</a:t>
            </a:r>
          </a:p>
          <a:p>
            <a:pPr marL="698500" lvl="1" indent="-228600">
              <a:spcBef>
                <a:spcPts val="70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400" dirty="0">
                <a:cs typeface="Calibri"/>
              </a:rPr>
              <a:t>vihreät taidot</a:t>
            </a:r>
          </a:p>
          <a:p>
            <a:pPr marL="698500" lvl="1" indent="-228600">
              <a:spcBef>
                <a:spcPts val="70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400" dirty="0">
                <a:cs typeface="Calibri"/>
              </a:rPr>
              <a:t>yrittäjyysosaaminen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33439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25" dirty="0"/>
              <a:t>Tavoitteet </a:t>
            </a:r>
            <a:r>
              <a:rPr sz="4400" dirty="0"/>
              <a:t>(II)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2191"/>
            <a:ext cx="9541510" cy="4231543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fontAlgn="t"/>
            <a:r>
              <a:rPr lang="fi-FI" sz="2400" dirty="0"/>
              <a:t>Hankkeen tavoitteina</a:t>
            </a:r>
          </a:p>
          <a:p>
            <a:pPr fontAlgn="t"/>
            <a:endParaRPr lang="fi-FI" sz="2400" dirty="0"/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parantaa ammatillisen koulutuksen laatua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parantaa opettajien ja muovikonekäyttäjien pätevyyttä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muokata ammatillisen koulutuksen opetussuunnitelmaa paremmin vastaamaan työmarkkinoiden ammattitaitojen kysyntää</a:t>
            </a:r>
          </a:p>
          <a:p>
            <a:pPr lvl="1" fontAlgn="t"/>
            <a:r>
              <a:rPr lang="fi-FI" sz="2400" dirty="0"/>
              <a:t> 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tarjota opiskelijoille ja opettajille innovatiivisia digitaalimateriaaleja</a:t>
            </a:r>
          </a:p>
          <a:p>
            <a:pPr marL="12700" marR="5080">
              <a:lnSpc>
                <a:spcPts val="2810"/>
              </a:lnSpc>
              <a:spcBef>
                <a:spcPts val="1040"/>
              </a:spcBef>
              <a:tabLst>
                <a:tab pos="241935" algn="l"/>
              </a:tabLst>
            </a:pP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487502"/>
            <a:ext cx="770890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 err="1"/>
              <a:t>Proje</a:t>
            </a:r>
            <a:r>
              <a:rPr lang="fi-FI" sz="4400" spc="-25" dirty="0" err="1"/>
              <a:t>ktin</a:t>
            </a:r>
            <a:r>
              <a:rPr lang="fi-FI" sz="4400" spc="-25" dirty="0"/>
              <a:t> osa-alueet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3861815" y="2048255"/>
            <a:ext cx="6387465" cy="3810000"/>
          </a:xfrm>
          <a:custGeom>
            <a:avLst/>
            <a:gdLst/>
            <a:ahLst/>
            <a:cxnLst/>
            <a:rect l="l" t="t" r="r" b="b"/>
            <a:pathLst>
              <a:path w="6387465" h="3810000">
                <a:moveTo>
                  <a:pt x="5752084" y="0"/>
                </a:moveTo>
                <a:lnTo>
                  <a:pt x="635000" y="0"/>
                </a:lnTo>
                <a:lnTo>
                  <a:pt x="587615" y="1742"/>
                </a:lnTo>
                <a:lnTo>
                  <a:pt x="541176" y="6886"/>
                </a:lnTo>
                <a:lnTo>
                  <a:pt x="495804" y="15309"/>
                </a:lnTo>
                <a:lnTo>
                  <a:pt x="451623" y="26889"/>
                </a:lnTo>
                <a:lnTo>
                  <a:pt x="408755" y="41503"/>
                </a:lnTo>
                <a:lnTo>
                  <a:pt x="367323" y="59027"/>
                </a:lnTo>
                <a:lnTo>
                  <a:pt x="327450" y="79339"/>
                </a:lnTo>
                <a:lnTo>
                  <a:pt x="289259" y="102316"/>
                </a:lnTo>
                <a:lnTo>
                  <a:pt x="252873" y="127834"/>
                </a:lnTo>
                <a:lnTo>
                  <a:pt x="218415" y="155772"/>
                </a:lnTo>
                <a:lnTo>
                  <a:pt x="186007" y="186007"/>
                </a:lnTo>
                <a:lnTo>
                  <a:pt x="155772" y="218415"/>
                </a:lnTo>
                <a:lnTo>
                  <a:pt x="127834" y="252873"/>
                </a:lnTo>
                <a:lnTo>
                  <a:pt x="102316" y="289259"/>
                </a:lnTo>
                <a:lnTo>
                  <a:pt x="79339" y="327450"/>
                </a:lnTo>
                <a:lnTo>
                  <a:pt x="59027" y="367323"/>
                </a:lnTo>
                <a:lnTo>
                  <a:pt x="41503" y="408755"/>
                </a:lnTo>
                <a:lnTo>
                  <a:pt x="26889" y="451623"/>
                </a:lnTo>
                <a:lnTo>
                  <a:pt x="15309" y="495804"/>
                </a:lnTo>
                <a:lnTo>
                  <a:pt x="6886" y="541176"/>
                </a:lnTo>
                <a:lnTo>
                  <a:pt x="1742" y="587615"/>
                </a:lnTo>
                <a:lnTo>
                  <a:pt x="0" y="635000"/>
                </a:lnTo>
                <a:lnTo>
                  <a:pt x="0" y="3175000"/>
                </a:lnTo>
                <a:lnTo>
                  <a:pt x="1742" y="3222384"/>
                </a:lnTo>
                <a:lnTo>
                  <a:pt x="6886" y="3268823"/>
                </a:lnTo>
                <a:lnTo>
                  <a:pt x="15309" y="3314195"/>
                </a:lnTo>
                <a:lnTo>
                  <a:pt x="26889" y="3358376"/>
                </a:lnTo>
                <a:lnTo>
                  <a:pt x="41503" y="3401244"/>
                </a:lnTo>
                <a:lnTo>
                  <a:pt x="59027" y="3442676"/>
                </a:lnTo>
                <a:lnTo>
                  <a:pt x="79339" y="3482549"/>
                </a:lnTo>
                <a:lnTo>
                  <a:pt x="102316" y="3520740"/>
                </a:lnTo>
                <a:lnTo>
                  <a:pt x="127834" y="3557126"/>
                </a:lnTo>
                <a:lnTo>
                  <a:pt x="155772" y="3591584"/>
                </a:lnTo>
                <a:lnTo>
                  <a:pt x="186007" y="3623992"/>
                </a:lnTo>
                <a:lnTo>
                  <a:pt x="218415" y="3654227"/>
                </a:lnTo>
                <a:lnTo>
                  <a:pt x="252873" y="3682165"/>
                </a:lnTo>
                <a:lnTo>
                  <a:pt x="289259" y="3707683"/>
                </a:lnTo>
                <a:lnTo>
                  <a:pt x="327450" y="3730660"/>
                </a:lnTo>
                <a:lnTo>
                  <a:pt x="367323" y="3750972"/>
                </a:lnTo>
                <a:lnTo>
                  <a:pt x="408755" y="3768496"/>
                </a:lnTo>
                <a:lnTo>
                  <a:pt x="451623" y="3783110"/>
                </a:lnTo>
                <a:lnTo>
                  <a:pt x="495804" y="3794690"/>
                </a:lnTo>
                <a:lnTo>
                  <a:pt x="541176" y="3803113"/>
                </a:lnTo>
                <a:lnTo>
                  <a:pt x="587615" y="3808257"/>
                </a:lnTo>
                <a:lnTo>
                  <a:pt x="635000" y="3810000"/>
                </a:lnTo>
                <a:lnTo>
                  <a:pt x="5752084" y="3810000"/>
                </a:lnTo>
                <a:lnTo>
                  <a:pt x="5799468" y="3808257"/>
                </a:lnTo>
                <a:lnTo>
                  <a:pt x="5845907" y="3803113"/>
                </a:lnTo>
                <a:lnTo>
                  <a:pt x="5891279" y="3794690"/>
                </a:lnTo>
                <a:lnTo>
                  <a:pt x="5935460" y="3783110"/>
                </a:lnTo>
                <a:lnTo>
                  <a:pt x="5978328" y="3768496"/>
                </a:lnTo>
                <a:lnTo>
                  <a:pt x="6019760" y="3750972"/>
                </a:lnTo>
                <a:lnTo>
                  <a:pt x="6059633" y="3730660"/>
                </a:lnTo>
                <a:lnTo>
                  <a:pt x="6097824" y="3707683"/>
                </a:lnTo>
                <a:lnTo>
                  <a:pt x="6134210" y="3682165"/>
                </a:lnTo>
                <a:lnTo>
                  <a:pt x="6168668" y="3654227"/>
                </a:lnTo>
                <a:lnTo>
                  <a:pt x="6201076" y="3623992"/>
                </a:lnTo>
                <a:lnTo>
                  <a:pt x="6231311" y="3591584"/>
                </a:lnTo>
                <a:lnTo>
                  <a:pt x="6259249" y="3557126"/>
                </a:lnTo>
                <a:lnTo>
                  <a:pt x="6284767" y="3520740"/>
                </a:lnTo>
                <a:lnTo>
                  <a:pt x="6307744" y="3482549"/>
                </a:lnTo>
                <a:lnTo>
                  <a:pt x="6328056" y="3442676"/>
                </a:lnTo>
                <a:lnTo>
                  <a:pt x="6345580" y="3401244"/>
                </a:lnTo>
                <a:lnTo>
                  <a:pt x="6360194" y="3358376"/>
                </a:lnTo>
                <a:lnTo>
                  <a:pt x="6371774" y="3314195"/>
                </a:lnTo>
                <a:lnTo>
                  <a:pt x="6380197" y="3268823"/>
                </a:lnTo>
                <a:lnTo>
                  <a:pt x="6385341" y="3222384"/>
                </a:lnTo>
                <a:lnTo>
                  <a:pt x="6387084" y="3175000"/>
                </a:lnTo>
                <a:lnTo>
                  <a:pt x="6387084" y="635000"/>
                </a:lnTo>
                <a:lnTo>
                  <a:pt x="6385341" y="587615"/>
                </a:lnTo>
                <a:lnTo>
                  <a:pt x="6380197" y="541176"/>
                </a:lnTo>
                <a:lnTo>
                  <a:pt x="6371774" y="495804"/>
                </a:lnTo>
                <a:lnTo>
                  <a:pt x="6360194" y="451623"/>
                </a:lnTo>
                <a:lnTo>
                  <a:pt x="6345580" y="408755"/>
                </a:lnTo>
                <a:lnTo>
                  <a:pt x="6328056" y="367323"/>
                </a:lnTo>
                <a:lnTo>
                  <a:pt x="6307744" y="327450"/>
                </a:lnTo>
                <a:lnTo>
                  <a:pt x="6284767" y="289259"/>
                </a:lnTo>
                <a:lnTo>
                  <a:pt x="6259249" y="252873"/>
                </a:lnTo>
                <a:lnTo>
                  <a:pt x="6231311" y="218415"/>
                </a:lnTo>
                <a:lnTo>
                  <a:pt x="6201076" y="186007"/>
                </a:lnTo>
                <a:lnTo>
                  <a:pt x="6168668" y="155772"/>
                </a:lnTo>
                <a:lnTo>
                  <a:pt x="6134210" y="127834"/>
                </a:lnTo>
                <a:lnTo>
                  <a:pt x="6097824" y="102316"/>
                </a:lnTo>
                <a:lnTo>
                  <a:pt x="6059633" y="79339"/>
                </a:lnTo>
                <a:lnTo>
                  <a:pt x="6019760" y="59027"/>
                </a:lnTo>
                <a:lnTo>
                  <a:pt x="5978328" y="41503"/>
                </a:lnTo>
                <a:lnTo>
                  <a:pt x="5935460" y="26889"/>
                </a:lnTo>
                <a:lnTo>
                  <a:pt x="5891279" y="15309"/>
                </a:lnTo>
                <a:lnTo>
                  <a:pt x="5845907" y="6886"/>
                </a:lnTo>
                <a:lnTo>
                  <a:pt x="5799468" y="1742"/>
                </a:lnTo>
                <a:lnTo>
                  <a:pt x="5752084" y="0"/>
                </a:lnTo>
                <a:close/>
              </a:path>
            </a:pathLst>
          </a:custGeom>
          <a:solidFill>
            <a:srgbClr val="DFED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61815" y="2048255"/>
            <a:ext cx="6387465" cy="3810000"/>
          </a:xfrm>
          <a:custGeom>
            <a:avLst/>
            <a:gdLst/>
            <a:ahLst/>
            <a:cxnLst/>
            <a:rect l="l" t="t" r="r" b="b"/>
            <a:pathLst>
              <a:path w="6387465" h="3810000">
                <a:moveTo>
                  <a:pt x="0" y="635000"/>
                </a:moveTo>
                <a:lnTo>
                  <a:pt x="1742" y="587615"/>
                </a:lnTo>
                <a:lnTo>
                  <a:pt x="6886" y="541176"/>
                </a:lnTo>
                <a:lnTo>
                  <a:pt x="15309" y="495804"/>
                </a:lnTo>
                <a:lnTo>
                  <a:pt x="26889" y="451623"/>
                </a:lnTo>
                <a:lnTo>
                  <a:pt x="41503" y="408755"/>
                </a:lnTo>
                <a:lnTo>
                  <a:pt x="59027" y="367323"/>
                </a:lnTo>
                <a:lnTo>
                  <a:pt x="79339" y="327450"/>
                </a:lnTo>
                <a:lnTo>
                  <a:pt x="102316" y="289259"/>
                </a:lnTo>
                <a:lnTo>
                  <a:pt x="127834" y="252873"/>
                </a:lnTo>
                <a:lnTo>
                  <a:pt x="155772" y="218415"/>
                </a:lnTo>
                <a:lnTo>
                  <a:pt x="186007" y="186007"/>
                </a:lnTo>
                <a:lnTo>
                  <a:pt x="218415" y="155772"/>
                </a:lnTo>
                <a:lnTo>
                  <a:pt x="252873" y="127834"/>
                </a:lnTo>
                <a:lnTo>
                  <a:pt x="289259" y="102316"/>
                </a:lnTo>
                <a:lnTo>
                  <a:pt x="327450" y="79339"/>
                </a:lnTo>
                <a:lnTo>
                  <a:pt x="367323" y="59027"/>
                </a:lnTo>
                <a:lnTo>
                  <a:pt x="408755" y="41503"/>
                </a:lnTo>
                <a:lnTo>
                  <a:pt x="451623" y="26889"/>
                </a:lnTo>
                <a:lnTo>
                  <a:pt x="495804" y="15309"/>
                </a:lnTo>
                <a:lnTo>
                  <a:pt x="541176" y="6886"/>
                </a:lnTo>
                <a:lnTo>
                  <a:pt x="587615" y="1742"/>
                </a:lnTo>
                <a:lnTo>
                  <a:pt x="635000" y="0"/>
                </a:lnTo>
                <a:lnTo>
                  <a:pt x="5752084" y="0"/>
                </a:lnTo>
                <a:lnTo>
                  <a:pt x="5799468" y="1742"/>
                </a:lnTo>
                <a:lnTo>
                  <a:pt x="5845907" y="6886"/>
                </a:lnTo>
                <a:lnTo>
                  <a:pt x="5891279" y="15309"/>
                </a:lnTo>
                <a:lnTo>
                  <a:pt x="5935460" y="26889"/>
                </a:lnTo>
                <a:lnTo>
                  <a:pt x="5978328" y="41503"/>
                </a:lnTo>
                <a:lnTo>
                  <a:pt x="6019760" y="59027"/>
                </a:lnTo>
                <a:lnTo>
                  <a:pt x="6059633" y="79339"/>
                </a:lnTo>
                <a:lnTo>
                  <a:pt x="6097824" y="102316"/>
                </a:lnTo>
                <a:lnTo>
                  <a:pt x="6134210" y="127834"/>
                </a:lnTo>
                <a:lnTo>
                  <a:pt x="6168668" y="155772"/>
                </a:lnTo>
                <a:lnTo>
                  <a:pt x="6201076" y="186007"/>
                </a:lnTo>
                <a:lnTo>
                  <a:pt x="6231311" y="218415"/>
                </a:lnTo>
                <a:lnTo>
                  <a:pt x="6259249" y="252873"/>
                </a:lnTo>
                <a:lnTo>
                  <a:pt x="6284767" y="289259"/>
                </a:lnTo>
                <a:lnTo>
                  <a:pt x="6307744" y="327450"/>
                </a:lnTo>
                <a:lnTo>
                  <a:pt x="6328056" y="367323"/>
                </a:lnTo>
                <a:lnTo>
                  <a:pt x="6345580" y="408755"/>
                </a:lnTo>
                <a:lnTo>
                  <a:pt x="6360194" y="451623"/>
                </a:lnTo>
                <a:lnTo>
                  <a:pt x="6371774" y="495804"/>
                </a:lnTo>
                <a:lnTo>
                  <a:pt x="6380197" y="541176"/>
                </a:lnTo>
                <a:lnTo>
                  <a:pt x="6385341" y="587615"/>
                </a:lnTo>
                <a:lnTo>
                  <a:pt x="6387084" y="635000"/>
                </a:lnTo>
                <a:lnTo>
                  <a:pt x="6387084" y="3175000"/>
                </a:lnTo>
                <a:lnTo>
                  <a:pt x="6385341" y="3222384"/>
                </a:lnTo>
                <a:lnTo>
                  <a:pt x="6380197" y="3268823"/>
                </a:lnTo>
                <a:lnTo>
                  <a:pt x="6371774" y="3314195"/>
                </a:lnTo>
                <a:lnTo>
                  <a:pt x="6360194" y="3358376"/>
                </a:lnTo>
                <a:lnTo>
                  <a:pt x="6345580" y="3401244"/>
                </a:lnTo>
                <a:lnTo>
                  <a:pt x="6328056" y="3442676"/>
                </a:lnTo>
                <a:lnTo>
                  <a:pt x="6307744" y="3482549"/>
                </a:lnTo>
                <a:lnTo>
                  <a:pt x="6284767" y="3520740"/>
                </a:lnTo>
                <a:lnTo>
                  <a:pt x="6259249" y="3557126"/>
                </a:lnTo>
                <a:lnTo>
                  <a:pt x="6231311" y="3591584"/>
                </a:lnTo>
                <a:lnTo>
                  <a:pt x="6201076" y="3623992"/>
                </a:lnTo>
                <a:lnTo>
                  <a:pt x="6168668" y="3654227"/>
                </a:lnTo>
                <a:lnTo>
                  <a:pt x="6134210" y="3682165"/>
                </a:lnTo>
                <a:lnTo>
                  <a:pt x="6097824" y="3707683"/>
                </a:lnTo>
                <a:lnTo>
                  <a:pt x="6059633" y="3730660"/>
                </a:lnTo>
                <a:lnTo>
                  <a:pt x="6019760" y="3750972"/>
                </a:lnTo>
                <a:lnTo>
                  <a:pt x="5978328" y="3768496"/>
                </a:lnTo>
                <a:lnTo>
                  <a:pt x="5935460" y="3783110"/>
                </a:lnTo>
                <a:lnTo>
                  <a:pt x="5891279" y="3794690"/>
                </a:lnTo>
                <a:lnTo>
                  <a:pt x="5845907" y="3803113"/>
                </a:lnTo>
                <a:lnTo>
                  <a:pt x="5799468" y="3808257"/>
                </a:lnTo>
                <a:lnTo>
                  <a:pt x="5752084" y="3810000"/>
                </a:lnTo>
                <a:lnTo>
                  <a:pt x="635000" y="3810000"/>
                </a:lnTo>
                <a:lnTo>
                  <a:pt x="587615" y="3808257"/>
                </a:lnTo>
                <a:lnTo>
                  <a:pt x="541176" y="3803113"/>
                </a:lnTo>
                <a:lnTo>
                  <a:pt x="495804" y="3794690"/>
                </a:lnTo>
                <a:lnTo>
                  <a:pt x="451623" y="3783110"/>
                </a:lnTo>
                <a:lnTo>
                  <a:pt x="408755" y="3768496"/>
                </a:lnTo>
                <a:lnTo>
                  <a:pt x="367323" y="3750972"/>
                </a:lnTo>
                <a:lnTo>
                  <a:pt x="327450" y="3730660"/>
                </a:lnTo>
                <a:lnTo>
                  <a:pt x="289259" y="3707683"/>
                </a:lnTo>
                <a:lnTo>
                  <a:pt x="252873" y="3682165"/>
                </a:lnTo>
                <a:lnTo>
                  <a:pt x="218415" y="3654227"/>
                </a:lnTo>
                <a:lnTo>
                  <a:pt x="186007" y="3623992"/>
                </a:lnTo>
                <a:lnTo>
                  <a:pt x="155772" y="3591584"/>
                </a:lnTo>
                <a:lnTo>
                  <a:pt x="127834" y="3557126"/>
                </a:lnTo>
                <a:lnTo>
                  <a:pt x="102316" y="3520740"/>
                </a:lnTo>
                <a:lnTo>
                  <a:pt x="79339" y="3482549"/>
                </a:lnTo>
                <a:lnTo>
                  <a:pt x="59027" y="3442676"/>
                </a:lnTo>
                <a:lnTo>
                  <a:pt x="41503" y="3401244"/>
                </a:lnTo>
                <a:lnTo>
                  <a:pt x="26889" y="3358376"/>
                </a:lnTo>
                <a:lnTo>
                  <a:pt x="15309" y="3314195"/>
                </a:lnTo>
                <a:lnTo>
                  <a:pt x="6886" y="3268823"/>
                </a:lnTo>
                <a:lnTo>
                  <a:pt x="1742" y="3222384"/>
                </a:lnTo>
                <a:lnTo>
                  <a:pt x="0" y="3175000"/>
                </a:lnTo>
                <a:lnTo>
                  <a:pt x="0" y="6350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4355" y="3471671"/>
            <a:ext cx="1771014" cy="962025"/>
          </a:xfrm>
          <a:custGeom>
            <a:avLst/>
            <a:gdLst/>
            <a:ahLst/>
            <a:cxnLst/>
            <a:rect l="l" t="t" r="r" b="b"/>
            <a:pathLst>
              <a:path w="1771014" h="962025">
                <a:moveTo>
                  <a:pt x="1610614" y="0"/>
                </a:moveTo>
                <a:lnTo>
                  <a:pt x="160274" y="0"/>
                </a:lnTo>
                <a:lnTo>
                  <a:pt x="109614" y="8170"/>
                </a:lnTo>
                <a:lnTo>
                  <a:pt x="65617" y="30922"/>
                </a:lnTo>
                <a:lnTo>
                  <a:pt x="30922" y="65617"/>
                </a:lnTo>
                <a:lnTo>
                  <a:pt x="8170" y="109614"/>
                </a:lnTo>
                <a:lnTo>
                  <a:pt x="0" y="160273"/>
                </a:lnTo>
                <a:lnTo>
                  <a:pt x="0" y="801369"/>
                </a:lnTo>
                <a:lnTo>
                  <a:pt x="8170" y="852029"/>
                </a:lnTo>
                <a:lnTo>
                  <a:pt x="30922" y="896026"/>
                </a:lnTo>
                <a:lnTo>
                  <a:pt x="65617" y="930721"/>
                </a:lnTo>
                <a:lnTo>
                  <a:pt x="109614" y="953473"/>
                </a:lnTo>
                <a:lnTo>
                  <a:pt x="160274" y="961644"/>
                </a:lnTo>
                <a:lnTo>
                  <a:pt x="1610614" y="961644"/>
                </a:lnTo>
                <a:lnTo>
                  <a:pt x="1661273" y="953473"/>
                </a:lnTo>
                <a:lnTo>
                  <a:pt x="1705270" y="930721"/>
                </a:lnTo>
                <a:lnTo>
                  <a:pt x="1739965" y="896026"/>
                </a:lnTo>
                <a:lnTo>
                  <a:pt x="1762717" y="852029"/>
                </a:lnTo>
                <a:lnTo>
                  <a:pt x="1770888" y="801369"/>
                </a:lnTo>
                <a:lnTo>
                  <a:pt x="1770888" y="160273"/>
                </a:lnTo>
                <a:lnTo>
                  <a:pt x="1762717" y="109614"/>
                </a:lnTo>
                <a:lnTo>
                  <a:pt x="1739965" y="65617"/>
                </a:lnTo>
                <a:lnTo>
                  <a:pt x="1705270" y="30922"/>
                </a:lnTo>
                <a:lnTo>
                  <a:pt x="1661273" y="8170"/>
                </a:lnTo>
                <a:lnTo>
                  <a:pt x="1610614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24355" y="3471671"/>
            <a:ext cx="1771014" cy="962025"/>
          </a:xfrm>
          <a:custGeom>
            <a:avLst/>
            <a:gdLst/>
            <a:ahLst/>
            <a:cxnLst/>
            <a:rect l="l" t="t" r="r" b="b"/>
            <a:pathLst>
              <a:path w="1771014" h="962025">
                <a:moveTo>
                  <a:pt x="0" y="160273"/>
                </a:moveTo>
                <a:lnTo>
                  <a:pt x="8170" y="109614"/>
                </a:lnTo>
                <a:lnTo>
                  <a:pt x="30922" y="65617"/>
                </a:lnTo>
                <a:lnTo>
                  <a:pt x="65617" y="30922"/>
                </a:lnTo>
                <a:lnTo>
                  <a:pt x="109614" y="8170"/>
                </a:lnTo>
                <a:lnTo>
                  <a:pt x="160274" y="0"/>
                </a:lnTo>
                <a:lnTo>
                  <a:pt x="1610614" y="0"/>
                </a:lnTo>
                <a:lnTo>
                  <a:pt x="1661273" y="8170"/>
                </a:lnTo>
                <a:lnTo>
                  <a:pt x="1705270" y="30922"/>
                </a:lnTo>
                <a:lnTo>
                  <a:pt x="1739965" y="65617"/>
                </a:lnTo>
                <a:lnTo>
                  <a:pt x="1762717" y="109614"/>
                </a:lnTo>
                <a:lnTo>
                  <a:pt x="1770888" y="160273"/>
                </a:lnTo>
                <a:lnTo>
                  <a:pt x="1770888" y="801369"/>
                </a:lnTo>
                <a:lnTo>
                  <a:pt x="1762717" y="852029"/>
                </a:lnTo>
                <a:lnTo>
                  <a:pt x="1739965" y="896026"/>
                </a:lnTo>
                <a:lnTo>
                  <a:pt x="1705270" y="930721"/>
                </a:lnTo>
                <a:lnTo>
                  <a:pt x="1661273" y="953473"/>
                </a:lnTo>
                <a:lnTo>
                  <a:pt x="1610614" y="961644"/>
                </a:lnTo>
                <a:lnTo>
                  <a:pt x="160274" y="961644"/>
                </a:lnTo>
                <a:lnTo>
                  <a:pt x="109614" y="953473"/>
                </a:lnTo>
                <a:lnTo>
                  <a:pt x="65617" y="930721"/>
                </a:lnTo>
                <a:lnTo>
                  <a:pt x="30922" y="896026"/>
                </a:lnTo>
                <a:lnTo>
                  <a:pt x="8170" y="852029"/>
                </a:lnTo>
                <a:lnTo>
                  <a:pt x="0" y="801369"/>
                </a:lnTo>
                <a:lnTo>
                  <a:pt x="0" y="16027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24355" y="4898135"/>
            <a:ext cx="1771014" cy="963294"/>
          </a:xfrm>
          <a:custGeom>
            <a:avLst/>
            <a:gdLst/>
            <a:ahLst/>
            <a:cxnLst/>
            <a:rect l="l" t="t" r="r" b="b"/>
            <a:pathLst>
              <a:path w="1771014" h="963295">
                <a:moveTo>
                  <a:pt x="1610360" y="0"/>
                </a:moveTo>
                <a:lnTo>
                  <a:pt x="160528" y="0"/>
                </a:lnTo>
                <a:lnTo>
                  <a:pt x="109793" y="8184"/>
                </a:lnTo>
                <a:lnTo>
                  <a:pt x="65727" y="30975"/>
                </a:lnTo>
                <a:lnTo>
                  <a:pt x="30975" y="65727"/>
                </a:lnTo>
                <a:lnTo>
                  <a:pt x="8184" y="109793"/>
                </a:lnTo>
                <a:lnTo>
                  <a:pt x="0" y="160527"/>
                </a:lnTo>
                <a:lnTo>
                  <a:pt x="0" y="802639"/>
                </a:lnTo>
                <a:lnTo>
                  <a:pt x="8184" y="853379"/>
                </a:lnTo>
                <a:lnTo>
                  <a:pt x="30975" y="897446"/>
                </a:lnTo>
                <a:lnTo>
                  <a:pt x="65727" y="932195"/>
                </a:lnTo>
                <a:lnTo>
                  <a:pt x="109793" y="954984"/>
                </a:lnTo>
                <a:lnTo>
                  <a:pt x="160528" y="963167"/>
                </a:lnTo>
                <a:lnTo>
                  <a:pt x="1610360" y="963167"/>
                </a:lnTo>
                <a:lnTo>
                  <a:pt x="1661094" y="954984"/>
                </a:lnTo>
                <a:lnTo>
                  <a:pt x="1705160" y="932195"/>
                </a:lnTo>
                <a:lnTo>
                  <a:pt x="1739912" y="897446"/>
                </a:lnTo>
                <a:lnTo>
                  <a:pt x="1762703" y="853379"/>
                </a:lnTo>
                <a:lnTo>
                  <a:pt x="1770888" y="802639"/>
                </a:lnTo>
                <a:lnTo>
                  <a:pt x="1770888" y="160527"/>
                </a:lnTo>
                <a:lnTo>
                  <a:pt x="1762703" y="109793"/>
                </a:lnTo>
                <a:lnTo>
                  <a:pt x="1739912" y="65727"/>
                </a:lnTo>
                <a:lnTo>
                  <a:pt x="1705160" y="30975"/>
                </a:lnTo>
                <a:lnTo>
                  <a:pt x="1661094" y="8184"/>
                </a:lnTo>
                <a:lnTo>
                  <a:pt x="1610360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24355" y="4898135"/>
            <a:ext cx="1771014" cy="963294"/>
          </a:xfrm>
          <a:custGeom>
            <a:avLst/>
            <a:gdLst/>
            <a:ahLst/>
            <a:cxnLst/>
            <a:rect l="l" t="t" r="r" b="b"/>
            <a:pathLst>
              <a:path w="1771014" h="963295">
                <a:moveTo>
                  <a:pt x="0" y="160527"/>
                </a:moveTo>
                <a:lnTo>
                  <a:pt x="8184" y="109793"/>
                </a:lnTo>
                <a:lnTo>
                  <a:pt x="30975" y="65727"/>
                </a:lnTo>
                <a:lnTo>
                  <a:pt x="65727" y="30975"/>
                </a:lnTo>
                <a:lnTo>
                  <a:pt x="109793" y="8184"/>
                </a:lnTo>
                <a:lnTo>
                  <a:pt x="160528" y="0"/>
                </a:lnTo>
                <a:lnTo>
                  <a:pt x="1610360" y="0"/>
                </a:lnTo>
                <a:lnTo>
                  <a:pt x="1661094" y="8184"/>
                </a:lnTo>
                <a:lnTo>
                  <a:pt x="1705160" y="30975"/>
                </a:lnTo>
                <a:lnTo>
                  <a:pt x="1739912" y="65727"/>
                </a:lnTo>
                <a:lnTo>
                  <a:pt x="1762703" y="109793"/>
                </a:lnTo>
                <a:lnTo>
                  <a:pt x="1770888" y="160527"/>
                </a:lnTo>
                <a:lnTo>
                  <a:pt x="1770888" y="802639"/>
                </a:lnTo>
                <a:lnTo>
                  <a:pt x="1762703" y="853379"/>
                </a:lnTo>
                <a:lnTo>
                  <a:pt x="1739912" y="897446"/>
                </a:lnTo>
                <a:lnTo>
                  <a:pt x="1705160" y="932195"/>
                </a:lnTo>
                <a:lnTo>
                  <a:pt x="1661094" y="954984"/>
                </a:lnTo>
                <a:lnTo>
                  <a:pt x="1610360" y="963167"/>
                </a:lnTo>
                <a:lnTo>
                  <a:pt x="160528" y="963167"/>
                </a:lnTo>
                <a:lnTo>
                  <a:pt x="109793" y="954984"/>
                </a:lnTo>
                <a:lnTo>
                  <a:pt x="65727" y="932195"/>
                </a:lnTo>
                <a:lnTo>
                  <a:pt x="30975" y="897446"/>
                </a:lnTo>
                <a:lnTo>
                  <a:pt x="8184" y="853379"/>
                </a:lnTo>
                <a:lnTo>
                  <a:pt x="0" y="802639"/>
                </a:lnTo>
                <a:lnTo>
                  <a:pt x="0" y="16052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4355" y="2048255"/>
            <a:ext cx="1771014" cy="962025"/>
          </a:xfrm>
          <a:custGeom>
            <a:avLst/>
            <a:gdLst/>
            <a:ahLst/>
            <a:cxnLst/>
            <a:rect l="l" t="t" r="r" b="b"/>
            <a:pathLst>
              <a:path w="1771014" h="962025">
                <a:moveTo>
                  <a:pt x="1610614" y="0"/>
                </a:moveTo>
                <a:lnTo>
                  <a:pt x="160274" y="0"/>
                </a:lnTo>
                <a:lnTo>
                  <a:pt x="109614" y="8170"/>
                </a:lnTo>
                <a:lnTo>
                  <a:pt x="65617" y="30922"/>
                </a:lnTo>
                <a:lnTo>
                  <a:pt x="30922" y="65617"/>
                </a:lnTo>
                <a:lnTo>
                  <a:pt x="8170" y="109614"/>
                </a:lnTo>
                <a:lnTo>
                  <a:pt x="0" y="160274"/>
                </a:lnTo>
                <a:lnTo>
                  <a:pt x="0" y="801370"/>
                </a:lnTo>
                <a:lnTo>
                  <a:pt x="8170" y="852029"/>
                </a:lnTo>
                <a:lnTo>
                  <a:pt x="30922" y="896026"/>
                </a:lnTo>
                <a:lnTo>
                  <a:pt x="65617" y="930721"/>
                </a:lnTo>
                <a:lnTo>
                  <a:pt x="109614" y="953473"/>
                </a:lnTo>
                <a:lnTo>
                  <a:pt x="160274" y="961644"/>
                </a:lnTo>
                <a:lnTo>
                  <a:pt x="1610614" y="961644"/>
                </a:lnTo>
                <a:lnTo>
                  <a:pt x="1661273" y="953473"/>
                </a:lnTo>
                <a:lnTo>
                  <a:pt x="1705270" y="930721"/>
                </a:lnTo>
                <a:lnTo>
                  <a:pt x="1739965" y="896026"/>
                </a:lnTo>
                <a:lnTo>
                  <a:pt x="1762717" y="852029"/>
                </a:lnTo>
                <a:lnTo>
                  <a:pt x="1770888" y="801370"/>
                </a:lnTo>
                <a:lnTo>
                  <a:pt x="1770888" y="160274"/>
                </a:lnTo>
                <a:lnTo>
                  <a:pt x="1762717" y="109614"/>
                </a:lnTo>
                <a:lnTo>
                  <a:pt x="1739965" y="65617"/>
                </a:lnTo>
                <a:lnTo>
                  <a:pt x="1705270" y="30922"/>
                </a:lnTo>
                <a:lnTo>
                  <a:pt x="1661273" y="8170"/>
                </a:lnTo>
                <a:lnTo>
                  <a:pt x="1610614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24355" y="2048255"/>
            <a:ext cx="1771014" cy="962025"/>
          </a:xfrm>
          <a:custGeom>
            <a:avLst/>
            <a:gdLst/>
            <a:ahLst/>
            <a:cxnLst/>
            <a:rect l="l" t="t" r="r" b="b"/>
            <a:pathLst>
              <a:path w="1771014" h="962025">
                <a:moveTo>
                  <a:pt x="0" y="160274"/>
                </a:moveTo>
                <a:lnTo>
                  <a:pt x="8170" y="109614"/>
                </a:lnTo>
                <a:lnTo>
                  <a:pt x="30922" y="65617"/>
                </a:lnTo>
                <a:lnTo>
                  <a:pt x="65617" y="30922"/>
                </a:lnTo>
                <a:lnTo>
                  <a:pt x="109614" y="8170"/>
                </a:lnTo>
                <a:lnTo>
                  <a:pt x="160274" y="0"/>
                </a:lnTo>
                <a:lnTo>
                  <a:pt x="1610614" y="0"/>
                </a:lnTo>
                <a:lnTo>
                  <a:pt x="1661273" y="8170"/>
                </a:lnTo>
                <a:lnTo>
                  <a:pt x="1705270" y="30922"/>
                </a:lnTo>
                <a:lnTo>
                  <a:pt x="1739965" y="65617"/>
                </a:lnTo>
                <a:lnTo>
                  <a:pt x="1762717" y="109614"/>
                </a:lnTo>
                <a:lnTo>
                  <a:pt x="1770888" y="160274"/>
                </a:lnTo>
                <a:lnTo>
                  <a:pt x="1770888" y="801370"/>
                </a:lnTo>
                <a:lnTo>
                  <a:pt x="1762717" y="852029"/>
                </a:lnTo>
                <a:lnTo>
                  <a:pt x="1739965" y="896026"/>
                </a:lnTo>
                <a:lnTo>
                  <a:pt x="1705270" y="930721"/>
                </a:lnTo>
                <a:lnTo>
                  <a:pt x="1661273" y="953473"/>
                </a:lnTo>
                <a:lnTo>
                  <a:pt x="1610614" y="961644"/>
                </a:lnTo>
                <a:lnTo>
                  <a:pt x="160274" y="961644"/>
                </a:lnTo>
                <a:lnTo>
                  <a:pt x="109614" y="953473"/>
                </a:lnTo>
                <a:lnTo>
                  <a:pt x="65617" y="930721"/>
                </a:lnTo>
                <a:lnTo>
                  <a:pt x="30922" y="896026"/>
                </a:lnTo>
                <a:lnTo>
                  <a:pt x="8170" y="852029"/>
                </a:lnTo>
                <a:lnTo>
                  <a:pt x="0" y="801370"/>
                </a:lnTo>
                <a:lnTo>
                  <a:pt x="0" y="16027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38115" y="3090672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889000" y="0"/>
                </a:moveTo>
                <a:lnTo>
                  <a:pt x="177800" y="0"/>
                </a:lnTo>
                <a:lnTo>
                  <a:pt x="130542" y="6352"/>
                </a:lnTo>
                <a:lnTo>
                  <a:pt x="88072" y="24280"/>
                </a:lnTo>
                <a:lnTo>
                  <a:pt x="52085" y="52085"/>
                </a:lnTo>
                <a:lnTo>
                  <a:pt x="24280" y="88072"/>
                </a:lnTo>
                <a:lnTo>
                  <a:pt x="6352" y="130542"/>
                </a:lnTo>
                <a:lnTo>
                  <a:pt x="0" y="177800"/>
                </a:lnTo>
                <a:lnTo>
                  <a:pt x="0" y="1545844"/>
                </a:lnTo>
                <a:lnTo>
                  <a:pt x="6352" y="1593101"/>
                </a:lnTo>
                <a:lnTo>
                  <a:pt x="24280" y="1635571"/>
                </a:lnTo>
                <a:lnTo>
                  <a:pt x="52085" y="1671558"/>
                </a:lnTo>
                <a:lnTo>
                  <a:pt x="88072" y="1699363"/>
                </a:lnTo>
                <a:lnTo>
                  <a:pt x="130542" y="1717291"/>
                </a:lnTo>
                <a:lnTo>
                  <a:pt x="177800" y="1723644"/>
                </a:lnTo>
                <a:lnTo>
                  <a:pt x="889000" y="1723644"/>
                </a:lnTo>
                <a:lnTo>
                  <a:pt x="936257" y="1717291"/>
                </a:lnTo>
                <a:lnTo>
                  <a:pt x="978727" y="1699363"/>
                </a:lnTo>
                <a:lnTo>
                  <a:pt x="1014714" y="1671558"/>
                </a:lnTo>
                <a:lnTo>
                  <a:pt x="1042519" y="1635571"/>
                </a:lnTo>
                <a:lnTo>
                  <a:pt x="1060447" y="1593101"/>
                </a:lnTo>
                <a:lnTo>
                  <a:pt x="1066800" y="1545844"/>
                </a:lnTo>
                <a:lnTo>
                  <a:pt x="1066800" y="177800"/>
                </a:lnTo>
                <a:lnTo>
                  <a:pt x="1060447" y="130542"/>
                </a:lnTo>
                <a:lnTo>
                  <a:pt x="1042519" y="88072"/>
                </a:lnTo>
                <a:lnTo>
                  <a:pt x="1014714" y="52085"/>
                </a:lnTo>
                <a:lnTo>
                  <a:pt x="978727" y="24280"/>
                </a:lnTo>
                <a:lnTo>
                  <a:pt x="936257" y="6352"/>
                </a:lnTo>
                <a:lnTo>
                  <a:pt x="889000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38115" y="3090672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0" y="177800"/>
                </a:move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889000" y="0"/>
                </a:lnTo>
                <a:lnTo>
                  <a:pt x="936257" y="6352"/>
                </a:lnTo>
                <a:lnTo>
                  <a:pt x="978727" y="24280"/>
                </a:lnTo>
                <a:lnTo>
                  <a:pt x="1014714" y="52085"/>
                </a:lnTo>
                <a:lnTo>
                  <a:pt x="1042519" y="88072"/>
                </a:lnTo>
                <a:lnTo>
                  <a:pt x="1060447" y="130542"/>
                </a:lnTo>
                <a:lnTo>
                  <a:pt x="1066800" y="177800"/>
                </a:lnTo>
                <a:lnTo>
                  <a:pt x="1066800" y="1545844"/>
                </a:lnTo>
                <a:lnTo>
                  <a:pt x="1060447" y="1593101"/>
                </a:lnTo>
                <a:lnTo>
                  <a:pt x="1042519" y="1635571"/>
                </a:lnTo>
                <a:lnTo>
                  <a:pt x="1014714" y="1671558"/>
                </a:lnTo>
                <a:lnTo>
                  <a:pt x="978727" y="1699363"/>
                </a:lnTo>
                <a:lnTo>
                  <a:pt x="936257" y="1717291"/>
                </a:lnTo>
                <a:lnTo>
                  <a:pt x="889000" y="1723644"/>
                </a:lnTo>
                <a:lnTo>
                  <a:pt x="177800" y="1723644"/>
                </a:lnTo>
                <a:lnTo>
                  <a:pt x="130542" y="1717291"/>
                </a:lnTo>
                <a:lnTo>
                  <a:pt x="88072" y="1699363"/>
                </a:lnTo>
                <a:lnTo>
                  <a:pt x="52085" y="1671558"/>
                </a:lnTo>
                <a:lnTo>
                  <a:pt x="24280" y="1635571"/>
                </a:lnTo>
                <a:lnTo>
                  <a:pt x="6352" y="1593101"/>
                </a:lnTo>
                <a:lnTo>
                  <a:pt x="0" y="1545844"/>
                </a:lnTo>
                <a:lnTo>
                  <a:pt x="0" y="177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4243" y="2267711"/>
            <a:ext cx="3144520" cy="3400425"/>
          </a:xfrm>
          <a:custGeom>
            <a:avLst/>
            <a:gdLst/>
            <a:ahLst/>
            <a:cxnLst/>
            <a:rect l="l" t="t" r="r" b="b"/>
            <a:pathLst>
              <a:path w="3144520" h="3400425">
                <a:moveTo>
                  <a:pt x="2620009" y="0"/>
                </a:moveTo>
                <a:lnTo>
                  <a:pt x="524001" y="0"/>
                </a:lnTo>
                <a:lnTo>
                  <a:pt x="476301" y="2141"/>
                </a:lnTo>
                <a:lnTo>
                  <a:pt x="429802" y="8441"/>
                </a:lnTo>
                <a:lnTo>
                  <a:pt x="384689" y="18715"/>
                </a:lnTo>
                <a:lnTo>
                  <a:pt x="341146" y="32778"/>
                </a:lnTo>
                <a:lnTo>
                  <a:pt x="299359" y="50446"/>
                </a:lnTo>
                <a:lnTo>
                  <a:pt x="259512" y="71533"/>
                </a:lnTo>
                <a:lnTo>
                  <a:pt x="221791" y="95855"/>
                </a:lnTo>
                <a:lnTo>
                  <a:pt x="186379" y="123227"/>
                </a:lnTo>
                <a:lnTo>
                  <a:pt x="153463" y="153463"/>
                </a:lnTo>
                <a:lnTo>
                  <a:pt x="123227" y="186379"/>
                </a:lnTo>
                <a:lnTo>
                  <a:pt x="95855" y="221791"/>
                </a:lnTo>
                <a:lnTo>
                  <a:pt x="71533" y="259512"/>
                </a:lnTo>
                <a:lnTo>
                  <a:pt x="50446" y="299359"/>
                </a:lnTo>
                <a:lnTo>
                  <a:pt x="32778" y="341146"/>
                </a:lnTo>
                <a:lnTo>
                  <a:pt x="18715" y="384689"/>
                </a:lnTo>
                <a:lnTo>
                  <a:pt x="8441" y="429802"/>
                </a:lnTo>
                <a:lnTo>
                  <a:pt x="2141" y="476301"/>
                </a:lnTo>
                <a:lnTo>
                  <a:pt x="0" y="524001"/>
                </a:lnTo>
                <a:lnTo>
                  <a:pt x="0" y="2876042"/>
                </a:lnTo>
                <a:lnTo>
                  <a:pt x="2141" y="2923742"/>
                </a:lnTo>
                <a:lnTo>
                  <a:pt x="8441" y="2970241"/>
                </a:lnTo>
                <a:lnTo>
                  <a:pt x="18715" y="3015354"/>
                </a:lnTo>
                <a:lnTo>
                  <a:pt x="32778" y="3058897"/>
                </a:lnTo>
                <a:lnTo>
                  <a:pt x="50446" y="3100684"/>
                </a:lnTo>
                <a:lnTo>
                  <a:pt x="71533" y="3140531"/>
                </a:lnTo>
                <a:lnTo>
                  <a:pt x="95855" y="3178252"/>
                </a:lnTo>
                <a:lnTo>
                  <a:pt x="123227" y="3213664"/>
                </a:lnTo>
                <a:lnTo>
                  <a:pt x="153463" y="3246580"/>
                </a:lnTo>
                <a:lnTo>
                  <a:pt x="186379" y="3276816"/>
                </a:lnTo>
                <a:lnTo>
                  <a:pt x="221791" y="3304188"/>
                </a:lnTo>
                <a:lnTo>
                  <a:pt x="259512" y="3328510"/>
                </a:lnTo>
                <a:lnTo>
                  <a:pt x="299359" y="3349597"/>
                </a:lnTo>
                <a:lnTo>
                  <a:pt x="341146" y="3367265"/>
                </a:lnTo>
                <a:lnTo>
                  <a:pt x="384689" y="3381328"/>
                </a:lnTo>
                <a:lnTo>
                  <a:pt x="429802" y="3391602"/>
                </a:lnTo>
                <a:lnTo>
                  <a:pt x="476301" y="3397902"/>
                </a:lnTo>
                <a:lnTo>
                  <a:pt x="524001" y="3400044"/>
                </a:lnTo>
                <a:lnTo>
                  <a:pt x="2620009" y="3400044"/>
                </a:lnTo>
                <a:lnTo>
                  <a:pt x="2667710" y="3397902"/>
                </a:lnTo>
                <a:lnTo>
                  <a:pt x="2714209" y="3391602"/>
                </a:lnTo>
                <a:lnTo>
                  <a:pt x="2759322" y="3381328"/>
                </a:lnTo>
                <a:lnTo>
                  <a:pt x="2802865" y="3367265"/>
                </a:lnTo>
                <a:lnTo>
                  <a:pt x="2844652" y="3349597"/>
                </a:lnTo>
                <a:lnTo>
                  <a:pt x="2884499" y="3328510"/>
                </a:lnTo>
                <a:lnTo>
                  <a:pt x="2922220" y="3304188"/>
                </a:lnTo>
                <a:lnTo>
                  <a:pt x="2957632" y="3276816"/>
                </a:lnTo>
                <a:lnTo>
                  <a:pt x="2990548" y="3246580"/>
                </a:lnTo>
                <a:lnTo>
                  <a:pt x="3020784" y="3213664"/>
                </a:lnTo>
                <a:lnTo>
                  <a:pt x="3048156" y="3178252"/>
                </a:lnTo>
                <a:lnTo>
                  <a:pt x="3072478" y="3140531"/>
                </a:lnTo>
                <a:lnTo>
                  <a:pt x="3093565" y="3100684"/>
                </a:lnTo>
                <a:lnTo>
                  <a:pt x="3111233" y="3058897"/>
                </a:lnTo>
                <a:lnTo>
                  <a:pt x="3125296" y="3015354"/>
                </a:lnTo>
                <a:lnTo>
                  <a:pt x="3135570" y="2970241"/>
                </a:lnTo>
                <a:lnTo>
                  <a:pt x="3141870" y="2923742"/>
                </a:lnTo>
                <a:lnTo>
                  <a:pt x="3144011" y="2876042"/>
                </a:lnTo>
                <a:lnTo>
                  <a:pt x="3144011" y="524001"/>
                </a:lnTo>
                <a:lnTo>
                  <a:pt x="3141870" y="476301"/>
                </a:lnTo>
                <a:lnTo>
                  <a:pt x="3135570" y="429802"/>
                </a:lnTo>
                <a:lnTo>
                  <a:pt x="3125296" y="384689"/>
                </a:lnTo>
                <a:lnTo>
                  <a:pt x="3111233" y="341146"/>
                </a:lnTo>
                <a:lnTo>
                  <a:pt x="3093565" y="299359"/>
                </a:lnTo>
                <a:lnTo>
                  <a:pt x="3072478" y="259512"/>
                </a:lnTo>
                <a:lnTo>
                  <a:pt x="3048156" y="221791"/>
                </a:lnTo>
                <a:lnTo>
                  <a:pt x="3020784" y="186379"/>
                </a:lnTo>
                <a:lnTo>
                  <a:pt x="2990548" y="153463"/>
                </a:lnTo>
                <a:lnTo>
                  <a:pt x="2957632" y="123227"/>
                </a:lnTo>
                <a:lnTo>
                  <a:pt x="2922220" y="95855"/>
                </a:lnTo>
                <a:lnTo>
                  <a:pt x="2884499" y="71533"/>
                </a:lnTo>
                <a:lnTo>
                  <a:pt x="2844652" y="50446"/>
                </a:lnTo>
                <a:lnTo>
                  <a:pt x="2802865" y="32778"/>
                </a:lnTo>
                <a:lnTo>
                  <a:pt x="2759322" y="18715"/>
                </a:lnTo>
                <a:lnTo>
                  <a:pt x="2714209" y="8441"/>
                </a:lnTo>
                <a:lnTo>
                  <a:pt x="2667710" y="2141"/>
                </a:lnTo>
                <a:lnTo>
                  <a:pt x="2620009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24243" y="2267711"/>
            <a:ext cx="3144520" cy="3400425"/>
          </a:xfrm>
          <a:custGeom>
            <a:avLst/>
            <a:gdLst/>
            <a:ahLst/>
            <a:cxnLst/>
            <a:rect l="l" t="t" r="r" b="b"/>
            <a:pathLst>
              <a:path w="3144520" h="3400425">
                <a:moveTo>
                  <a:pt x="0" y="524001"/>
                </a:moveTo>
                <a:lnTo>
                  <a:pt x="2141" y="476301"/>
                </a:lnTo>
                <a:lnTo>
                  <a:pt x="8441" y="429802"/>
                </a:lnTo>
                <a:lnTo>
                  <a:pt x="18715" y="384689"/>
                </a:lnTo>
                <a:lnTo>
                  <a:pt x="32778" y="341146"/>
                </a:lnTo>
                <a:lnTo>
                  <a:pt x="50446" y="299359"/>
                </a:lnTo>
                <a:lnTo>
                  <a:pt x="71533" y="259512"/>
                </a:lnTo>
                <a:lnTo>
                  <a:pt x="95855" y="221791"/>
                </a:lnTo>
                <a:lnTo>
                  <a:pt x="123227" y="186379"/>
                </a:lnTo>
                <a:lnTo>
                  <a:pt x="153463" y="153463"/>
                </a:lnTo>
                <a:lnTo>
                  <a:pt x="186379" y="123227"/>
                </a:lnTo>
                <a:lnTo>
                  <a:pt x="221791" y="95855"/>
                </a:lnTo>
                <a:lnTo>
                  <a:pt x="259512" y="71533"/>
                </a:lnTo>
                <a:lnTo>
                  <a:pt x="299359" y="50446"/>
                </a:lnTo>
                <a:lnTo>
                  <a:pt x="341146" y="32778"/>
                </a:lnTo>
                <a:lnTo>
                  <a:pt x="384689" y="18715"/>
                </a:lnTo>
                <a:lnTo>
                  <a:pt x="429802" y="8441"/>
                </a:lnTo>
                <a:lnTo>
                  <a:pt x="476301" y="2141"/>
                </a:lnTo>
                <a:lnTo>
                  <a:pt x="524001" y="0"/>
                </a:lnTo>
                <a:lnTo>
                  <a:pt x="2620009" y="0"/>
                </a:lnTo>
                <a:lnTo>
                  <a:pt x="2667710" y="2141"/>
                </a:lnTo>
                <a:lnTo>
                  <a:pt x="2714209" y="8441"/>
                </a:lnTo>
                <a:lnTo>
                  <a:pt x="2759322" y="18715"/>
                </a:lnTo>
                <a:lnTo>
                  <a:pt x="2802865" y="32778"/>
                </a:lnTo>
                <a:lnTo>
                  <a:pt x="2844652" y="50446"/>
                </a:lnTo>
                <a:lnTo>
                  <a:pt x="2884499" y="71533"/>
                </a:lnTo>
                <a:lnTo>
                  <a:pt x="2922220" y="95855"/>
                </a:lnTo>
                <a:lnTo>
                  <a:pt x="2957632" y="123227"/>
                </a:lnTo>
                <a:lnTo>
                  <a:pt x="2990548" y="153463"/>
                </a:lnTo>
                <a:lnTo>
                  <a:pt x="3020784" y="186379"/>
                </a:lnTo>
                <a:lnTo>
                  <a:pt x="3048156" y="221791"/>
                </a:lnTo>
                <a:lnTo>
                  <a:pt x="3072478" y="259512"/>
                </a:lnTo>
                <a:lnTo>
                  <a:pt x="3093565" y="299359"/>
                </a:lnTo>
                <a:lnTo>
                  <a:pt x="3111233" y="341146"/>
                </a:lnTo>
                <a:lnTo>
                  <a:pt x="3125296" y="384689"/>
                </a:lnTo>
                <a:lnTo>
                  <a:pt x="3135570" y="429802"/>
                </a:lnTo>
                <a:lnTo>
                  <a:pt x="3141870" y="476301"/>
                </a:lnTo>
                <a:lnTo>
                  <a:pt x="3144011" y="524001"/>
                </a:lnTo>
                <a:lnTo>
                  <a:pt x="3144011" y="2876042"/>
                </a:lnTo>
                <a:lnTo>
                  <a:pt x="3141870" y="2923742"/>
                </a:lnTo>
                <a:lnTo>
                  <a:pt x="3135570" y="2970241"/>
                </a:lnTo>
                <a:lnTo>
                  <a:pt x="3125296" y="3015354"/>
                </a:lnTo>
                <a:lnTo>
                  <a:pt x="3111233" y="3058897"/>
                </a:lnTo>
                <a:lnTo>
                  <a:pt x="3093565" y="3100684"/>
                </a:lnTo>
                <a:lnTo>
                  <a:pt x="3072478" y="3140531"/>
                </a:lnTo>
                <a:lnTo>
                  <a:pt x="3048156" y="3178252"/>
                </a:lnTo>
                <a:lnTo>
                  <a:pt x="3020784" y="3213664"/>
                </a:lnTo>
                <a:lnTo>
                  <a:pt x="2990548" y="3246580"/>
                </a:lnTo>
                <a:lnTo>
                  <a:pt x="2957632" y="3276816"/>
                </a:lnTo>
                <a:lnTo>
                  <a:pt x="2922220" y="3304188"/>
                </a:lnTo>
                <a:lnTo>
                  <a:pt x="2884499" y="3328510"/>
                </a:lnTo>
                <a:lnTo>
                  <a:pt x="2844652" y="3349597"/>
                </a:lnTo>
                <a:lnTo>
                  <a:pt x="2802865" y="3367265"/>
                </a:lnTo>
                <a:lnTo>
                  <a:pt x="2759322" y="3381328"/>
                </a:lnTo>
                <a:lnTo>
                  <a:pt x="2714209" y="3391602"/>
                </a:lnTo>
                <a:lnTo>
                  <a:pt x="2667710" y="3397902"/>
                </a:lnTo>
                <a:lnTo>
                  <a:pt x="2620009" y="3400044"/>
                </a:lnTo>
                <a:lnTo>
                  <a:pt x="524001" y="3400044"/>
                </a:lnTo>
                <a:lnTo>
                  <a:pt x="476301" y="3397902"/>
                </a:lnTo>
                <a:lnTo>
                  <a:pt x="429802" y="3391602"/>
                </a:lnTo>
                <a:lnTo>
                  <a:pt x="384689" y="3381328"/>
                </a:lnTo>
                <a:lnTo>
                  <a:pt x="341146" y="3367265"/>
                </a:lnTo>
                <a:lnTo>
                  <a:pt x="299359" y="3349597"/>
                </a:lnTo>
                <a:lnTo>
                  <a:pt x="259512" y="3328510"/>
                </a:lnTo>
                <a:lnTo>
                  <a:pt x="221791" y="3304188"/>
                </a:lnTo>
                <a:lnTo>
                  <a:pt x="186379" y="3276816"/>
                </a:lnTo>
                <a:lnTo>
                  <a:pt x="153463" y="3246580"/>
                </a:lnTo>
                <a:lnTo>
                  <a:pt x="123227" y="3213664"/>
                </a:lnTo>
                <a:lnTo>
                  <a:pt x="95855" y="3178252"/>
                </a:lnTo>
                <a:lnTo>
                  <a:pt x="71533" y="3140531"/>
                </a:lnTo>
                <a:lnTo>
                  <a:pt x="50446" y="3100684"/>
                </a:lnTo>
                <a:lnTo>
                  <a:pt x="32778" y="3058897"/>
                </a:lnTo>
                <a:lnTo>
                  <a:pt x="18715" y="3015354"/>
                </a:lnTo>
                <a:lnTo>
                  <a:pt x="8441" y="2970241"/>
                </a:lnTo>
                <a:lnTo>
                  <a:pt x="2141" y="2923742"/>
                </a:lnTo>
                <a:lnTo>
                  <a:pt x="0" y="2876042"/>
                </a:lnTo>
                <a:lnTo>
                  <a:pt x="0" y="524001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02780" y="3628644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889000" y="0"/>
                </a:moveTo>
                <a:lnTo>
                  <a:pt x="177800" y="0"/>
                </a:lnTo>
                <a:lnTo>
                  <a:pt x="130542" y="6352"/>
                </a:lnTo>
                <a:lnTo>
                  <a:pt x="88072" y="24280"/>
                </a:lnTo>
                <a:lnTo>
                  <a:pt x="52085" y="52085"/>
                </a:lnTo>
                <a:lnTo>
                  <a:pt x="24280" y="88072"/>
                </a:lnTo>
                <a:lnTo>
                  <a:pt x="6352" y="130542"/>
                </a:lnTo>
                <a:lnTo>
                  <a:pt x="0" y="177799"/>
                </a:lnTo>
                <a:lnTo>
                  <a:pt x="0" y="1545843"/>
                </a:lnTo>
                <a:lnTo>
                  <a:pt x="6352" y="1593101"/>
                </a:lnTo>
                <a:lnTo>
                  <a:pt x="24280" y="1635571"/>
                </a:lnTo>
                <a:lnTo>
                  <a:pt x="52085" y="1671558"/>
                </a:lnTo>
                <a:lnTo>
                  <a:pt x="88072" y="1699363"/>
                </a:lnTo>
                <a:lnTo>
                  <a:pt x="130542" y="1717291"/>
                </a:lnTo>
                <a:lnTo>
                  <a:pt x="177800" y="1723643"/>
                </a:lnTo>
                <a:lnTo>
                  <a:pt x="889000" y="1723643"/>
                </a:lnTo>
                <a:lnTo>
                  <a:pt x="936257" y="1717291"/>
                </a:lnTo>
                <a:lnTo>
                  <a:pt x="978727" y="1699363"/>
                </a:lnTo>
                <a:lnTo>
                  <a:pt x="1014714" y="1671558"/>
                </a:lnTo>
                <a:lnTo>
                  <a:pt x="1042519" y="1635571"/>
                </a:lnTo>
                <a:lnTo>
                  <a:pt x="1060447" y="1593101"/>
                </a:lnTo>
                <a:lnTo>
                  <a:pt x="1066800" y="1545843"/>
                </a:lnTo>
                <a:lnTo>
                  <a:pt x="1066800" y="177799"/>
                </a:lnTo>
                <a:lnTo>
                  <a:pt x="1060447" y="130542"/>
                </a:lnTo>
                <a:lnTo>
                  <a:pt x="1042519" y="88072"/>
                </a:lnTo>
                <a:lnTo>
                  <a:pt x="1014714" y="52085"/>
                </a:lnTo>
                <a:lnTo>
                  <a:pt x="978727" y="24280"/>
                </a:lnTo>
                <a:lnTo>
                  <a:pt x="936257" y="6352"/>
                </a:lnTo>
                <a:lnTo>
                  <a:pt x="889000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02780" y="3628644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0" y="177799"/>
                </a:move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889000" y="0"/>
                </a:lnTo>
                <a:lnTo>
                  <a:pt x="936257" y="6352"/>
                </a:lnTo>
                <a:lnTo>
                  <a:pt x="978727" y="24280"/>
                </a:lnTo>
                <a:lnTo>
                  <a:pt x="1014714" y="52085"/>
                </a:lnTo>
                <a:lnTo>
                  <a:pt x="1042519" y="88072"/>
                </a:lnTo>
                <a:lnTo>
                  <a:pt x="1060447" y="130542"/>
                </a:lnTo>
                <a:lnTo>
                  <a:pt x="1066800" y="177799"/>
                </a:lnTo>
                <a:lnTo>
                  <a:pt x="1066800" y="1545843"/>
                </a:lnTo>
                <a:lnTo>
                  <a:pt x="1060447" y="1593101"/>
                </a:lnTo>
                <a:lnTo>
                  <a:pt x="1042519" y="1635571"/>
                </a:lnTo>
                <a:lnTo>
                  <a:pt x="1014714" y="1671558"/>
                </a:lnTo>
                <a:lnTo>
                  <a:pt x="978727" y="1699363"/>
                </a:lnTo>
                <a:lnTo>
                  <a:pt x="936257" y="1717291"/>
                </a:lnTo>
                <a:lnTo>
                  <a:pt x="889000" y="1723643"/>
                </a:lnTo>
                <a:lnTo>
                  <a:pt x="177800" y="1723643"/>
                </a:lnTo>
                <a:lnTo>
                  <a:pt x="130542" y="1717291"/>
                </a:lnTo>
                <a:lnTo>
                  <a:pt x="88072" y="1699363"/>
                </a:lnTo>
                <a:lnTo>
                  <a:pt x="52085" y="1671558"/>
                </a:lnTo>
                <a:lnTo>
                  <a:pt x="24280" y="1635571"/>
                </a:lnTo>
                <a:lnTo>
                  <a:pt x="6352" y="1593101"/>
                </a:lnTo>
                <a:lnTo>
                  <a:pt x="0" y="1545843"/>
                </a:lnTo>
                <a:lnTo>
                  <a:pt x="0" y="177799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302752" y="3628644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889000" y="0"/>
                </a:moveTo>
                <a:lnTo>
                  <a:pt x="177800" y="0"/>
                </a:lnTo>
                <a:lnTo>
                  <a:pt x="130542" y="6352"/>
                </a:lnTo>
                <a:lnTo>
                  <a:pt x="88072" y="24280"/>
                </a:lnTo>
                <a:lnTo>
                  <a:pt x="52085" y="52085"/>
                </a:lnTo>
                <a:lnTo>
                  <a:pt x="24280" y="88072"/>
                </a:lnTo>
                <a:lnTo>
                  <a:pt x="6352" y="130542"/>
                </a:lnTo>
                <a:lnTo>
                  <a:pt x="0" y="177799"/>
                </a:lnTo>
                <a:lnTo>
                  <a:pt x="0" y="1545843"/>
                </a:lnTo>
                <a:lnTo>
                  <a:pt x="6352" y="1593101"/>
                </a:lnTo>
                <a:lnTo>
                  <a:pt x="24280" y="1635571"/>
                </a:lnTo>
                <a:lnTo>
                  <a:pt x="52085" y="1671558"/>
                </a:lnTo>
                <a:lnTo>
                  <a:pt x="88072" y="1699363"/>
                </a:lnTo>
                <a:lnTo>
                  <a:pt x="130542" y="1717291"/>
                </a:lnTo>
                <a:lnTo>
                  <a:pt x="177800" y="1723643"/>
                </a:lnTo>
                <a:lnTo>
                  <a:pt x="889000" y="1723643"/>
                </a:lnTo>
                <a:lnTo>
                  <a:pt x="936257" y="1717291"/>
                </a:lnTo>
                <a:lnTo>
                  <a:pt x="978727" y="1699363"/>
                </a:lnTo>
                <a:lnTo>
                  <a:pt x="1014714" y="1671558"/>
                </a:lnTo>
                <a:lnTo>
                  <a:pt x="1042519" y="1635571"/>
                </a:lnTo>
                <a:lnTo>
                  <a:pt x="1060447" y="1593101"/>
                </a:lnTo>
                <a:lnTo>
                  <a:pt x="1066800" y="1545843"/>
                </a:lnTo>
                <a:lnTo>
                  <a:pt x="1066800" y="177799"/>
                </a:lnTo>
                <a:lnTo>
                  <a:pt x="1060447" y="130542"/>
                </a:lnTo>
                <a:lnTo>
                  <a:pt x="1042519" y="88072"/>
                </a:lnTo>
                <a:lnTo>
                  <a:pt x="1014714" y="52085"/>
                </a:lnTo>
                <a:lnTo>
                  <a:pt x="978727" y="24280"/>
                </a:lnTo>
                <a:lnTo>
                  <a:pt x="936257" y="6352"/>
                </a:lnTo>
                <a:lnTo>
                  <a:pt x="889000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02752" y="3628644"/>
            <a:ext cx="1066800" cy="1724025"/>
          </a:xfrm>
          <a:custGeom>
            <a:avLst/>
            <a:gdLst/>
            <a:ahLst/>
            <a:cxnLst/>
            <a:rect l="l" t="t" r="r" b="b"/>
            <a:pathLst>
              <a:path w="1066800" h="1724025">
                <a:moveTo>
                  <a:pt x="0" y="177799"/>
                </a:move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889000" y="0"/>
                </a:lnTo>
                <a:lnTo>
                  <a:pt x="936257" y="6352"/>
                </a:lnTo>
                <a:lnTo>
                  <a:pt x="978727" y="24280"/>
                </a:lnTo>
                <a:lnTo>
                  <a:pt x="1014714" y="52085"/>
                </a:lnTo>
                <a:lnTo>
                  <a:pt x="1042519" y="88072"/>
                </a:lnTo>
                <a:lnTo>
                  <a:pt x="1060447" y="130542"/>
                </a:lnTo>
                <a:lnTo>
                  <a:pt x="1066800" y="177799"/>
                </a:lnTo>
                <a:lnTo>
                  <a:pt x="1066800" y="1545843"/>
                </a:lnTo>
                <a:lnTo>
                  <a:pt x="1060447" y="1593101"/>
                </a:lnTo>
                <a:lnTo>
                  <a:pt x="1042519" y="1635571"/>
                </a:lnTo>
                <a:lnTo>
                  <a:pt x="1014714" y="1671558"/>
                </a:lnTo>
                <a:lnTo>
                  <a:pt x="978727" y="1699363"/>
                </a:lnTo>
                <a:lnTo>
                  <a:pt x="936257" y="1717291"/>
                </a:lnTo>
                <a:lnTo>
                  <a:pt x="889000" y="1723643"/>
                </a:lnTo>
                <a:lnTo>
                  <a:pt x="177800" y="1723643"/>
                </a:lnTo>
                <a:lnTo>
                  <a:pt x="130542" y="1717291"/>
                </a:lnTo>
                <a:lnTo>
                  <a:pt x="88072" y="1699363"/>
                </a:lnTo>
                <a:lnTo>
                  <a:pt x="52085" y="1671558"/>
                </a:lnTo>
                <a:lnTo>
                  <a:pt x="24280" y="1635571"/>
                </a:lnTo>
                <a:lnTo>
                  <a:pt x="6352" y="1593101"/>
                </a:lnTo>
                <a:lnTo>
                  <a:pt x="0" y="1545843"/>
                </a:lnTo>
                <a:lnTo>
                  <a:pt x="0" y="177799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00900" y="2452116"/>
            <a:ext cx="1896110" cy="1066800"/>
          </a:xfrm>
          <a:custGeom>
            <a:avLst/>
            <a:gdLst/>
            <a:ahLst/>
            <a:cxnLst/>
            <a:rect l="l" t="t" r="r" b="b"/>
            <a:pathLst>
              <a:path w="1896109" h="1066800">
                <a:moveTo>
                  <a:pt x="1718055" y="0"/>
                </a:moveTo>
                <a:lnTo>
                  <a:pt x="177800" y="0"/>
                </a:lnTo>
                <a:lnTo>
                  <a:pt x="130542" y="6352"/>
                </a:lnTo>
                <a:lnTo>
                  <a:pt x="88072" y="24280"/>
                </a:lnTo>
                <a:lnTo>
                  <a:pt x="52085" y="52085"/>
                </a:lnTo>
                <a:lnTo>
                  <a:pt x="24280" y="88072"/>
                </a:lnTo>
                <a:lnTo>
                  <a:pt x="6352" y="130542"/>
                </a:lnTo>
                <a:lnTo>
                  <a:pt x="0" y="177800"/>
                </a:lnTo>
                <a:lnTo>
                  <a:pt x="0" y="889000"/>
                </a:lnTo>
                <a:lnTo>
                  <a:pt x="6352" y="936257"/>
                </a:lnTo>
                <a:lnTo>
                  <a:pt x="24280" y="978727"/>
                </a:lnTo>
                <a:lnTo>
                  <a:pt x="52085" y="1014714"/>
                </a:lnTo>
                <a:lnTo>
                  <a:pt x="88072" y="1042519"/>
                </a:lnTo>
                <a:lnTo>
                  <a:pt x="130542" y="1060447"/>
                </a:lnTo>
                <a:lnTo>
                  <a:pt x="177800" y="1066800"/>
                </a:lnTo>
                <a:lnTo>
                  <a:pt x="1718055" y="1066800"/>
                </a:lnTo>
                <a:lnTo>
                  <a:pt x="1765313" y="1060447"/>
                </a:lnTo>
                <a:lnTo>
                  <a:pt x="1807783" y="1042519"/>
                </a:lnTo>
                <a:lnTo>
                  <a:pt x="1843770" y="1014714"/>
                </a:lnTo>
                <a:lnTo>
                  <a:pt x="1871575" y="978727"/>
                </a:lnTo>
                <a:lnTo>
                  <a:pt x="1889503" y="936257"/>
                </a:lnTo>
                <a:lnTo>
                  <a:pt x="1895855" y="889000"/>
                </a:lnTo>
                <a:lnTo>
                  <a:pt x="1895855" y="177800"/>
                </a:lnTo>
                <a:lnTo>
                  <a:pt x="1889503" y="130542"/>
                </a:lnTo>
                <a:lnTo>
                  <a:pt x="1871575" y="88072"/>
                </a:lnTo>
                <a:lnTo>
                  <a:pt x="1843770" y="52085"/>
                </a:lnTo>
                <a:lnTo>
                  <a:pt x="1807783" y="24280"/>
                </a:lnTo>
                <a:lnTo>
                  <a:pt x="1765313" y="6352"/>
                </a:lnTo>
                <a:lnTo>
                  <a:pt x="1718055" y="0"/>
                </a:lnTo>
                <a:close/>
              </a:path>
            </a:pathLst>
          </a:custGeom>
          <a:solidFill>
            <a:srgbClr val="70B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00900" y="2452116"/>
            <a:ext cx="1896110" cy="1066800"/>
          </a:xfrm>
          <a:custGeom>
            <a:avLst/>
            <a:gdLst/>
            <a:ahLst/>
            <a:cxnLst/>
            <a:rect l="l" t="t" r="r" b="b"/>
            <a:pathLst>
              <a:path w="1896109" h="1066800">
                <a:moveTo>
                  <a:pt x="1718055" y="0"/>
                </a:moveTo>
                <a:lnTo>
                  <a:pt x="1765313" y="6352"/>
                </a:lnTo>
                <a:lnTo>
                  <a:pt x="1807783" y="24280"/>
                </a:lnTo>
                <a:lnTo>
                  <a:pt x="1843770" y="52085"/>
                </a:lnTo>
                <a:lnTo>
                  <a:pt x="1871575" y="88072"/>
                </a:lnTo>
                <a:lnTo>
                  <a:pt x="1889503" y="130542"/>
                </a:lnTo>
                <a:lnTo>
                  <a:pt x="1895855" y="177800"/>
                </a:lnTo>
                <a:lnTo>
                  <a:pt x="1895855" y="889000"/>
                </a:lnTo>
                <a:lnTo>
                  <a:pt x="1889503" y="936257"/>
                </a:lnTo>
                <a:lnTo>
                  <a:pt x="1871575" y="978727"/>
                </a:lnTo>
                <a:lnTo>
                  <a:pt x="1843770" y="1014714"/>
                </a:lnTo>
                <a:lnTo>
                  <a:pt x="1807783" y="1042519"/>
                </a:lnTo>
                <a:lnTo>
                  <a:pt x="1765313" y="1060447"/>
                </a:lnTo>
                <a:lnTo>
                  <a:pt x="1718055" y="1066800"/>
                </a:lnTo>
                <a:lnTo>
                  <a:pt x="177800" y="1066800"/>
                </a:lnTo>
                <a:lnTo>
                  <a:pt x="130542" y="1060447"/>
                </a:lnTo>
                <a:lnTo>
                  <a:pt x="88072" y="1042519"/>
                </a:lnTo>
                <a:lnTo>
                  <a:pt x="52085" y="1014714"/>
                </a:lnTo>
                <a:lnTo>
                  <a:pt x="24280" y="978727"/>
                </a:lnTo>
                <a:lnTo>
                  <a:pt x="6352" y="936257"/>
                </a:lnTo>
                <a:lnTo>
                  <a:pt x="0" y="889000"/>
                </a:lnTo>
                <a:lnTo>
                  <a:pt x="0" y="177800"/>
                </a:ln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1718055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95244" y="5164835"/>
            <a:ext cx="1239520" cy="364490"/>
          </a:xfrm>
          <a:custGeom>
            <a:avLst/>
            <a:gdLst/>
            <a:ahLst/>
            <a:cxnLst/>
            <a:rect l="l" t="t" r="r" b="b"/>
            <a:pathLst>
              <a:path w="1239520" h="364489">
                <a:moveTo>
                  <a:pt x="1056894" y="0"/>
                </a:moveTo>
                <a:lnTo>
                  <a:pt x="1056894" y="91058"/>
                </a:lnTo>
                <a:lnTo>
                  <a:pt x="0" y="91058"/>
                </a:lnTo>
                <a:lnTo>
                  <a:pt x="0" y="273176"/>
                </a:lnTo>
                <a:lnTo>
                  <a:pt x="1056894" y="273176"/>
                </a:lnTo>
                <a:lnTo>
                  <a:pt x="1056894" y="364235"/>
                </a:lnTo>
                <a:lnTo>
                  <a:pt x="1239011" y="182117"/>
                </a:lnTo>
                <a:lnTo>
                  <a:pt x="1056894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95244" y="5164835"/>
            <a:ext cx="1239520" cy="364490"/>
          </a:xfrm>
          <a:custGeom>
            <a:avLst/>
            <a:gdLst/>
            <a:ahLst/>
            <a:cxnLst/>
            <a:rect l="l" t="t" r="r" b="b"/>
            <a:pathLst>
              <a:path w="1239520" h="364489">
                <a:moveTo>
                  <a:pt x="0" y="91058"/>
                </a:moveTo>
                <a:lnTo>
                  <a:pt x="1056894" y="91058"/>
                </a:lnTo>
                <a:lnTo>
                  <a:pt x="1056894" y="0"/>
                </a:lnTo>
                <a:lnTo>
                  <a:pt x="1239011" y="182117"/>
                </a:lnTo>
                <a:lnTo>
                  <a:pt x="1056894" y="364235"/>
                </a:lnTo>
                <a:lnTo>
                  <a:pt x="1056894" y="273176"/>
                </a:lnTo>
                <a:lnTo>
                  <a:pt x="0" y="273176"/>
                </a:lnTo>
                <a:lnTo>
                  <a:pt x="0" y="9105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095244" y="3770376"/>
            <a:ext cx="1239520" cy="365760"/>
          </a:xfrm>
          <a:custGeom>
            <a:avLst/>
            <a:gdLst/>
            <a:ahLst/>
            <a:cxnLst/>
            <a:rect l="l" t="t" r="r" b="b"/>
            <a:pathLst>
              <a:path w="1239520" h="365760">
                <a:moveTo>
                  <a:pt x="1056132" y="0"/>
                </a:moveTo>
                <a:lnTo>
                  <a:pt x="1056132" y="91440"/>
                </a:lnTo>
                <a:lnTo>
                  <a:pt x="0" y="91440"/>
                </a:lnTo>
                <a:lnTo>
                  <a:pt x="0" y="274319"/>
                </a:lnTo>
                <a:lnTo>
                  <a:pt x="1056132" y="274319"/>
                </a:lnTo>
                <a:lnTo>
                  <a:pt x="1056132" y="365760"/>
                </a:lnTo>
                <a:lnTo>
                  <a:pt x="1239011" y="182880"/>
                </a:lnTo>
                <a:lnTo>
                  <a:pt x="1056132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95244" y="3770376"/>
            <a:ext cx="1239520" cy="365760"/>
          </a:xfrm>
          <a:custGeom>
            <a:avLst/>
            <a:gdLst/>
            <a:ahLst/>
            <a:cxnLst/>
            <a:rect l="l" t="t" r="r" b="b"/>
            <a:pathLst>
              <a:path w="1239520" h="365760">
                <a:moveTo>
                  <a:pt x="0" y="91440"/>
                </a:moveTo>
                <a:lnTo>
                  <a:pt x="1056132" y="91440"/>
                </a:lnTo>
                <a:lnTo>
                  <a:pt x="1056132" y="0"/>
                </a:lnTo>
                <a:lnTo>
                  <a:pt x="1239011" y="182880"/>
                </a:lnTo>
                <a:lnTo>
                  <a:pt x="1056132" y="365760"/>
                </a:lnTo>
                <a:lnTo>
                  <a:pt x="1056132" y="274319"/>
                </a:lnTo>
                <a:lnTo>
                  <a:pt x="0" y="274319"/>
                </a:lnTo>
                <a:lnTo>
                  <a:pt x="0" y="9144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95244" y="2375916"/>
            <a:ext cx="1239520" cy="364490"/>
          </a:xfrm>
          <a:custGeom>
            <a:avLst/>
            <a:gdLst/>
            <a:ahLst/>
            <a:cxnLst/>
            <a:rect l="l" t="t" r="r" b="b"/>
            <a:pathLst>
              <a:path w="1239520" h="364489">
                <a:moveTo>
                  <a:pt x="1056894" y="0"/>
                </a:moveTo>
                <a:lnTo>
                  <a:pt x="1056894" y="91059"/>
                </a:lnTo>
                <a:lnTo>
                  <a:pt x="0" y="91059"/>
                </a:lnTo>
                <a:lnTo>
                  <a:pt x="0" y="273176"/>
                </a:lnTo>
                <a:lnTo>
                  <a:pt x="1056894" y="273176"/>
                </a:lnTo>
                <a:lnTo>
                  <a:pt x="1056894" y="364236"/>
                </a:lnTo>
                <a:lnTo>
                  <a:pt x="1239011" y="182118"/>
                </a:lnTo>
                <a:lnTo>
                  <a:pt x="1056894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95244" y="2375916"/>
            <a:ext cx="1239520" cy="364490"/>
          </a:xfrm>
          <a:custGeom>
            <a:avLst/>
            <a:gdLst/>
            <a:ahLst/>
            <a:cxnLst/>
            <a:rect l="l" t="t" r="r" b="b"/>
            <a:pathLst>
              <a:path w="1239520" h="364489">
                <a:moveTo>
                  <a:pt x="0" y="91059"/>
                </a:moveTo>
                <a:lnTo>
                  <a:pt x="1056894" y="91059"/>
                </a:lnTo>
                <a:lnTo>
                  <a:pt x="1056894" y="0"/>
                </a:lnTo>
                <a:lnTo>
                  <a:pt x="1239011" y="182118"/>
                </a:lnTo>
                <a:lnTo>
                  <a:pt x="1056894" y="364236"/>
                </a:lnTo>
                <a:lnTo>
                  <a:pt x="1056894" y="273176"/>
                </a:lnTo>
                <a:lnTo>
                  <a:pt x="0" y="273176"/>
                </a:lnTo>
                <a:lnTo>
                  <a:pt x="0" y="91059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4915" y="3733800"/>
            <a:ext cx="1066800" cy="402590"/>
          </a:xfrm>
          <a:custGeom>
            <a:avLst/>
            <a:gdLst/>
            <a:ahLst/>
            <a:cxnLst/>
            <a:rect l="l" t="t" r="r" b="b"/>
            <a:pathLst>
              <a:path w="1066800" h="402589">
                <a:moveTo>
                  <a:pt x="865632" y="0"/>
                </a:moveTo>
                <a:lnTo>
                  <a:pt x="865632" y="100583"/>
                </a:lnTo>
                <a:lnTo>
                  <a:pt x="0" y="100583"/>
                </a:lnTo>
                <a:lnTo>
                  <a:pt x="0" y="301751"/>
                </a:lnTo>
                <a:lnTo>
                  <a:pt x="865632" y="301751"/>
                </a:lnTo>
                <a:lnTo>
                  <a:pt x="865632" y="402336"/>
                </a:lnTo>
                <a:lnTo>
                  <a:pt x="1066800" y="201168"/>
                </a:lnTo>
                <a:lnTo>
                  <a:pt x="865632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4915" y="3733800"/>
            <a:ext cx="1066800" cy="402590"/>
          </a:xfrm>
          <a:custGeom>
            <a:avLst/>
            <a:gdLst/>
            <a:ahLst/>
            <a:cxnLst/>
            <a:rect l="l" t="t" r="r" b="b"/>
            <a:pathLst>
              <a:path w="1066800" h="402589">
                <a:moveTo>
                  <a:pt x="0" y="100583"/>
                </a:moveTo>
                <a:lnTo>
                  <a:pt x="865632" y="100583"/>
                </a:lnTo>
                <a:lnTo>
                  <a:pt x="865632" y="0"/>
                </a:lnTo>
                <a:lnTo>
                  <a:pt x="1066800" y="201168"/>
                </a:lnTo>
                <a:lnTo>
                  <a:pt x="865632" y="402336"/>
                </a:lnTo>
                <a:lnTo>
                  <a:pt x="865632" y="301751"/>
                </a:lnTo>
                <a:lnTo>
                  <a:pt x="0" y="301751"/>
                </a:lnTo>
                <a:lnTo>
                  <a:pt x="0" y="10058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50252" y="3340608"/>
            <a:ext cx="402590" cy="672465"/>
          </a:xfrm>
          <a:custGeom>
            <a:avLst/>
            <a:gdLst/>
            <a:ahLst/>
            <a:cxnLst/>
            <a:rect l="l" t="t" r="r" b="b"/>
            <a:pathLst>
              <a:path w="402590" h="672464">
                <a:moveTo>
                  <a:pt x="402336" y="470915"/>
                </a:moveTo>
                <a:lnTo>
                  <a:pt x="0" y="470915"/>
                </a:lnTo>
                <a:lnTo>
                  <a:pt x="201168" y="672083"/>
                </a:lnTo>
                <a:lnTo>
                  <a:pt x="402336" y="470915"/>
                </a:lnTo>
                <a:close/>
              </a:path>
              <a:path w="402590" h="672464">
                <a:moveTo>
                  <a:pt x="301751" y="0"/>
                </a:moveTo>
                <a:lnTo>
                  <a:pt x="100583" y="0"/>
                </a:lnTo>
                <a:lnTo>
                  <a:pt x="100583" y="470915"/>
                </a:lnTo>
                <a:lnTo>
                  <a:pt x="301751" y="470915"/>
                </a:lnTo>
                <a:lnTo>
                  <a:pt x="301751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50252" y="3340608"/>
            <a:ext cx="402590" cy="672465"/>
          </a:xfrm>
          <a:custGeom>
            <a:avLst/>
            <a:gdLst/>
            <a:ahLst/>
            <a:cxnLst/>
            <a:rect l="l" t="t" r="r" b="b"/>
            <a:pathLst>
              <a:path w="402590" h="672464">
                <a:moveTo>
                  <a:pt x="301751" y="0"/>
                </a:moveTo>
                <a:lnTo>
                  <a:pt x="301751" y="470915"/>
                </a:lnTo>
                <a:lnTo>
                  <a:pt x="402336" y="470915"/>
                </a:lnTo>
                <a:lnTo>
                  <a:pt x="201168" y="672083"/>
                </a:lnTo>
                <a:lnTo>
                  <a:pt x="0" y="470915"/>
                </a:lnTo>
                <a:lnTo>
                  <a:pt x="100583" y="470915"/>
                </a:lnTo>
                <a:lnTo>
                  <a:pt x="100583" y="0"/>
                </a:lnTo>
                <a:lnTo>
                  <a:pt x="301751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25840" y="3340608"/>
            <a:ext cx="402590" cy="672465"/>
          </a:xfrm>
          <a:custGeom>
            <a:avLst/>
            <a:gdLst/>
            <a:ahLst/>
            <a:cxnLst/>
            <a:rect l="l" t="t" r="r" b="b"/>
            <a:pathLst>
              <a:path w="402590" h="672464">
                <a:moveTo>
                  <a:pt x="402335" y="470915"/>
                </a:moveTo>
                <a:lnTo>
                  <a:pt x="0" y="470915"/>
                </a:lnTo>
                <a:lnTo>
                  <a:pt x="201167" y="672083"/>
                </a:lnTo>
                <a:lnTo>
                  <a:pt x="402335" y="470915"/>
                </a:lnTo>
                <a:close/>
              </a:path>
              <a:path w="402590" h="672464">
                <a:moveTo>
                  <a:pt x="301751" y="0"/>
                </a:moveTo>
                <a:lnTo>
                  <a:pt x="100583" y="0"/>
                </a:lnTo>
                <a:lnTo>
                  <a:pt x="100583" y="470915"/>
                </a:lnTo>
                <a:lnTo>
                  <a:pt x="301751" y="470915"/>
                </a:lnTo>
                <a:lnTo>
                  <a:pt x="301751" y="0"/>
                </a:lnTo>
                <a:close/>
              </a:path>
            </a:pathLst>
          </a:custGeom>
          <a:solidFill>
            <a:srgbClr val="F5B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25840" y="3340608"/>
            <a:ext cx="402590" cy="672465"/>
          </a:xfrm>
          <a:custGeom>
            <a:avLst/>
            <a:gdLst/>
            <a:ahLst/>
            <a:cxnLst/>
            <a:rect l="l" t="t" r="r" b="b"/>
            <a:pathLst>
              <a:path w="402590" h="672464">
                <a:moveTo>
                  <a:pt x="301751" y="0"/>
                </a:moveTo>
                <a:lnTo>
                  <a:pt x="301751" y="470915"/>
                </a:lnTo>
                <a:lnTo>
                  <a:pt x="402335" y="470915"/>
                </a:lnTo>
                <a:lnTo>
                  <a:pt x="201167" y="672083"/>
                </a:lnTo>
                <a:lnTo>
                  <a:pt x="0" y="470915"/>
                </a:lnTo>
                <a:lnTo>
                  <a:pt x="100583" y="470915"/>
                </a:lnTo>
                <a:lnTo>
                  <a:pt x="100583" y="0"/>
                </a:lnTo>
                <a:lnTo>
                  <a:pt x="301751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852288" y="3478194"/>
            <a:ext cx="1046989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WP1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Pätevyydet &amp; opetus-suunnitelmien kartoitus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7786751" y="2735219"/>
            <a:ext cx="72440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WP4</a:t>
            </a:r>
            <a:endParaRPr lang="fi-FI"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 err="1">
                <a:latin typeface="Calibri"/>
                <a:cs typeface="Calibri"/>
              </a:rPr>
              <a:t>Pil</a:t>
            </a:r>
            <a:r>
              <a:rPr sz="1200" spc="5" dirty="0" err="1">
                <a:latin typeface="Calibri"/>
                <a:cs typeface="Calibri"/>
              </a:rPr>
              <a:t>o</a:t>
            </a:r>
            <a:r>
              <a:rPr lang="fi-FI" sz="1200" spc="5" dirty="0" err="1">
                <a:latin typeface="Calibri"/>
                <a:cs typeface="Calibri"/>
              </a:rPr>
              <a:t>tointi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23303" y="4093845"/>
            <a:ext cx="87376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WP2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Ammatillisen koulutuksen suunnittelu &amp;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opetussuunnitelmat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02752" y="4102100"/>
            <a:ext cx="106680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WP3</a:t>
            </a:r>
          </a:p>
          <a:p>
            <a:pPr marL="155575" algn="ctr">
              <a:lnSpc>
                <a:spcPct val="100000"/>
              </a:lnSpc>
              <a:spcBef>
                <a:spcPts val="100"/>
              </a:spcBef>
            </a:pPr>
            <a:endParaRPr lang="fi-FI" sz="1200" dirty="0">
              <a:cs typeface="Calibri"/>
            </a:endParaRPr>
          </a:p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Koulutus-materiaalien suunnittelu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61528" y="2188412"/>
            <a:ext cx="107677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WP5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Laadunvarmistus ja arviointi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84017" y="3628644"/>
            <a:ext cx="112800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WP6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Levittäminen ja hyödyntäminen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02552" y="5063902"/>
            <a:ext cx="1081659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WP7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dirty="0">
                <a:cs typeface="Calibri"/>
              </a:rPr>
              <a:t>Projektinhallinta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30721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80" dirty="0"/>
              <a:t>Kohderyhmät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712191"/>
            <a:ext cx="10589261" cy="4019049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Ammatillisen koulutuksen opiskelijat, myös  oppisopimusopiskelijat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Ammattilaiset ja opettajat ammatillisessa koulutuksessa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Ammatillisen koulutuksen tarjoajien henkilöstö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Yritysten omat kouluttajat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Yrityksissä työskentelevät muovikoneiden käyttäjät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Kaikenikäiset työttömät työvoimatoimistosta (julkinen työvoimatoimisto)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Maahanmuuttajat</a:t>
            </a:r>
          </a:p>
          <a:p>
            <a:pPr marL="241300" indent="-2286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935" algn="l"/>
              </a:tabLst>
            </a:pPr>
            <a:r>
              <a:rPr lang="fi-FI" sz="2600" spc="-5" dirty="0">
                <a:cs typeface="Calibri"/>
              </a:rPr>
              <a:t>Aikuiset, jotka pyrkivät pätevöitymään työn ohella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0166" y="3689227"/>
            <a:ext cx="6130234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5400" b="0" spc="-105" dirty="0">
                <a:latin typeface="Calibri Light"/>
                <a:cs typeface="Calibri Light"/>
              </a:rPr>
              <a:t>UPPSKILL: Tuloksia</a:t>
            </a:r>
            <a:endParaRPr sz="5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0844" y="4484877"/>
            <a:ext cx="6632956" cy="1736373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355600" algn="l"/>
              </a:tabLst>
            </a:pPr>
            <a:r>
              <a:rPr lang="fi-FI" sz="2400" spc="-5" dirty="0">
                <a:cs typeface="Calibri"/>
              </a:rPr>
              <a:t>Tavoitteet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355600" algn="l"/>
              </a:tabLst>
            </a:pPr>
            <a:r>
              <a:rPr lang="fi-FI" sz="2400" spc="-5" dirty="0">
                <a:cs typeface="Calibri"/>
              </a:rPr>
              <a:t>Opetussuunnitelma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355600" algn="l"/>
              </a:tabLst>
            </a:pPr>
            <a:r>
              <a:rPr lang="fi-FI" sz="2400" spc="-5" dirty="0">
                <a:cs typeface="Calibri"/>
              </a:rPr>
              <a:t>Ammatillinen koulutusohjelma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355600" algn="l"/>
              </a:tabLst>
            </a:pPr>
            <a:r>
              <a:rPr lang="fi-FI" sz="2400" spc="-5" dirty="0">
                <a:cs typeface="Calibri"/>
              </a:rPr>
              <a:t>Pitkäaikaiset tulokset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98145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5" dirty="0"/>
              <a:t>Tavoitteet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2358" y="1444911"/>
            <a:ext cx="10589261" cy="4501232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98450" marR="5080" indent="-1714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Luoda EQF-pohjainen ammatillisen koulutuksen malli</a:t>
            </a:r>
          </a:p>
          <a:p>
            <a:pPr marL="298450" marR="5080" indent="-1714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Koulutusmateriaali opiskelijoille ja opettajille</a:t>
            </a:r>
          </a:p>
          <a:p>
            <a:pPr marL="298450" marR="5080" indent="-1714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Kouluttaa 20 ammatillisen koulutuksen kouluttajaa ja 50 opiskelijaa</a:t>
            </a:r>
          </a:p>
          <a:p>
            <a:pPr marL="127000" marR="5080">
              <a:lnSpc>
                <a:spcPct val="90000"/>
              </a:lnSpc>
              <a:spcBef>
                <a:spcPts val="1775"/>
              </a:spcBef>
            </a:pPr>
            <a:r>
              <a:rPr lang="fi-FI" sz="2400" dirty="0">
                <a:cs typeface="Calibri"/>
              </a:rPr>
              <a:t>Materiaalit englannin, ranskan, suomen ja liettuan kielellä.</a:t>
            </a:r>
          </a:p>
          <a:p>
            <a:pPr marL="127000" marR="5080">
              <a:lnSpc>
                <a:spcPct val="90000"/>
              </a:lnSpc>
              <a:spcBef>
                <a:spcPts val="1775"/>
              </a:spcBef>
            </a:pPr>
            <a:endParaRPr lang="fi-FI" sz="2400" b="1" dirty="0">
              <a:cs typeface="Calibri"/>
            </a:endParaRPr>
          </a:p>
          <a:p>
            <a:pPr marL="127000" marR="5080">
              <a:lnSpc>
                <a:spcPct val="90000"/>
              </a:lnSpc>
              <a:spcBef>
                <a:spcPts val="1775"/>
              </a:spcBef>
            </a:pPr>
            <a:r>
              <a:rPr lang="fi-FI" sz="2400" b="1" dirty="0">
                <a:cs typeface="Calibri"/>
              </a:rPr>
              <a:t>Hanke parantaa </a:t>
            </a:r>
          </a:p>
          <a:p>
            <a:pPr marL="469900" marR="5080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ammatillisen koulutuksen laatua</a:t>
            </a:r>
          </a:p>
          <a:p>
            <a:pPr marL="469900" marR="5080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ammatillisen koulutuksen opettajien ja muovikoneiden käyttäjien pätevyyttä</a:t>
            </a:r>
          </a:p>
          <a:p>
            <a:pPr marL="469900" marR="5080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kohdentaa ammatillisen koulutuksen opetussuunnitelmaa vastaamaan paremmin työmarkkinoilla tarjolla olevia työmahdollisuuksia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100558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 </a:t>
            </a:r>
            <a:r>
              <a:rPr sz="4400" spc="-10" dirty="0"/>
              <a:t>EQF-</a:t>
            </a:r>
            <a:r>
              <a:rPr lang="fi-FI" sz="4400" spc="-10" dirty="0"/>
              <a:t>pohjainen opetussuunnitelma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063E5F5-5650-4A91-9074-F6B808D799F1}"/>
              </a:ext>
            </a:extLst>
          </p:cNvPr>
          <p:cNvSpPr txBox="1"/>
          <p:nvPr/>
        </p:nvSpPr>
        <p:spPr>
          <a:xfrm>
            <a:off x="2895600" y="2263676"/>
            <a:ext cx="61806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Perustaidot</a:t>
            </a:r>
            <a:r>
              <a:rPr lang="fi-FI" sz="2400" dirty="0"/>
              <a:t> muovituotteiden valmistuksessa;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Työpaikkakohtaiset</a:t>
            </a:r>
            <a:r>
              <a:rPr lang="fi-FI" sz="2400" dirty="0"/>
              <a:t> taidot;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Ohjelmointi ja </a:t>
            </a:r>
            <a:r>
              <a:rPr lang="fi-FI" sz="2400" b="1" dirty="0"/>
              <a:t>digitaaliset taidot</a:t>
            </a:r>
            <a:r>
              <a:rPr lang="fi-FI" sz="24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Robotiikka</a:t>
            </a:r>
            <a:r>
              <a:rPr lang="fi-FI" sz="24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Ympäristöarvot ja –taidot (Green </a:t>
            </a:r>
            <a:r>
              <a:rPr lang="fi-FI" sz="2400" b="1" dirty="0" err="1"/>
              <a:t>Skills</a:t>
            </a:r>
            <a:r>
              <a:rPr lang="fi-FI" sz="2400" b="1" dirty="0"/>
              <a:t>)</a:t>
            </a:r>
            <a:r>
              <a:rPr lang="fi-FI" sz="2400" dirty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Lean </a:t>
            </a:r>
            <a:r>
              <a:rPr lang="fi-FI" sz="2400" dirty="0"/>
              <a:t>valmistus;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Yrittäjyyttä</a:t>
            </a:r>
            <a:r>
              <a:rPr lang="fi-FI" sz="2400" dirty="0"/>
              <a:t> koskevat taidot;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/>
              <a:t>Työterveys ja -turvallisuus</a:t>
            </a:r>
            <a:r>
              <a:rPr lang="fi-FI" sz="2400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95986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 </a:t>
            </a:r>
            <a:r>
              <a:rPr lang="fi-FI" sz="4400" spc="-5" dirty="0"/>
              <a:t>ammatillinen koulutusohjelma </a:t>
            </a:r>
            <a:r>
              <a:rPr sz="4400" dirty="0"/>
              <a:t>(I)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9C1429B-39EF-4551-BB74-D49884602F7A}"/>
              </a:ext>
            </a:extLst>
          </p:cNvPr>
          <p:cNvSpPr txBox="1"/>
          <p:nvPr/>
        </p:nvSpPr>
        <p:spPr>
          <a:xfrm>
            <a:off x="1295400" y="2136338"/>
            <a:ext cx="1014920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/>
              <a:t>Digitaaliset taidot</a:t>
            </a:r>
            <a:br>
              <a:rPr lang="fi-FI" sz="2400" dirty="0"/>
            </a:br>
            <a:r>
              <a:rPr lang="fi-FI" sz="2400" dirty="0"/>
              <a:t>Muovituotteiden valmistuksen tehokkuuden, mukautettavuuden ja kestävyyden parantaminen</a:t>
            </a:r>
            <a:br>
              <a:rPr lang="fi-FI" sz="2400" dirty="0"/>
            </a:br>
            <a:br>
              <a:rPr lang="fi-FI" sz="2400" b="1" dirty="0"/>
            </a:br>
            <a:r>
              <a:rPr lang="fi-FI" sz="2400" b="1" dirty="0"/>
              <a:t>Kestävän kehityksen ja kiertotalousajattelun taidot</a:t>
            </a:r>
            <a:br>
              <a:rPr lang="fi-FI" sz="2400" dirty="0"/>
            </a:br>
            <a:r>
              <a:rPr lang="fi-FI" sz="2400" dirty="0"/>
              <a:t>Kiertotalouden edistämisessä tarvittavien taitojen kehittäminen kuten: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muovien/muovituotteiden arvoketjun analysointi,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valmistuksen, tuotteiden ja kulutuksen ja käyttöiän lopun ympäristötehokkuuden parantaminen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kiertotalouden resurssien hallinta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844" y="3637915"/>
            <a:ext cx="1051915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5400" b="0" spc="-10" dirty="0">
                <a:latin typeface="Calibri Light"/>
                <a:cs typeface="Calibri Light"/>
              </a:rPr>
              <a:t>UPSKILL-projekti</a:t>
            </a:r>
            <a:endParaRPr sz="5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0844" y="4475733"/>
            <a:ext cx="5032756" cy="158248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Projektin esittely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Projektin lähtökohdat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Tulokset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3815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487502"/>
            <a:ext cx="98145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 </a:t>
            </a:r>
            <a:r>
              <a:rPr lang="fi-FI" sz="4400" spc="-5" dirty="0"/>
              <a:t>ammatillinen koulutusohjelma </a:t>
            </a:r>
            <a:r>
              <a:rPr sz="4400" dirty="0"/>
              <a:t>(II)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75360" y="1712191"/>
            <a:ext cx="10241279" cy="2900794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fontAlgn="t"/>
            <a:r>
              <a:rPr lang="fi-FI" b="0" dirty="0"/>
              <a:t>LEAN valmistus/tuotanto</a:t>
            </a:r>
          </a:p>
          <a:p>
            <a:pPr fontAlgn="t"/>
            <a:endParaRPr lang="fi-FI" b="0" dirty="0"/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fi-FI" b="0" dirty="0"/>
              <a:t>Työkalut ja prosessit hukka-, hylky- ja jätevirtojen </a:t>
            </a:r>
            <a:r>
              <a:rPr lang="fi-FI" sz="2400" b="0" dirty="0"/>
              <a:t>poistamiseksi</a:t>
            </a:r>
            <a:r>
              <a:rPr lang="fi-FI" b="0" dirty="0"/>
              <a:t>/vähentämiseksi muovinvalmistusprosessista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fi-FI" b="0" dirty="0"/>
              <a:t>Parantaa tehokkuutta, vaikuttavuutta ja kannattavuutta. 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fi-FI" b="0" dirty="0"/>
              <a:t>LEAN pyrkii lyhentämään tilauksen toteuttamisaikaa, vähentämään kustannuksia ja parantamaan työturvallisuutta ja laatua.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93700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5" dirty="0"/>
              <a:t>Tulokset pitkällä aikajaksolla (odotetut)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E8D7305-6B3E-47DB-998F-12B7789F094F}"/>
              </a:ext>
            </a:extLst>
          </p:cNvPr>
          <p:cNvSpPr txBox="1"/>
          <p:nvPr/>
        </p:nvSpPr>
        <p:spPr>
          <a:xfrm>
            <a:off x="916939" y="1255186"/>
            <a:ext cx="102266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fi-FI" sz="2400" dirty="0"/>
              <a:t>Muovikoneenkäyttäjät kykenevät systeemiseen ja yrittäjähenkiseen ajatteluun ammatillisen koulutuksen opetussuunnitelmaan integroidun teknisen, LEAN-valmistuksen ja pehmeiden taitojen takia</a:t>
            </a:r>
          </a:p>
          <a:p>
            <a:pPr fontAlgn="t"/>
            <a:br>
              <a:rPr lang="fi-FI" sz="2400" dirty="0"/>
            </a:br>
            <a:r>
              <a:rPr lang="fi-FI" sz="2400" dirty="0"/>
              <a:t>Työntekijät ja opiskelijat voivat hankkia nopeutetusti tarvittavia taitoja muoviteollisuudessa työskentelyyn</a:t>
            </a:r>
          </a:p>
          <a:p>
            <a:pPr fontAlgn="t"/>
            <a:br>
              <a:rPr lang="fi-FI" sz="2400" dirty="0"/>
            </a:br>
            <a:r>
              <a:rPr lang="fi-FI" sz="2400" dirty="0"/>
              <a:t>Yritysten rekrytointitoiminta helpottaa työllisyystilannetta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oikea-aikaisia osaajia luokkahuoneesta tehtaaseen</a:t>
            </a:r>
          </a:p>
          <a:p>
            <a:pPr fontAlgn="t"/>
            <a:br>
              <a:rPr lang="fi-FI" sz="2400" dirty="0"/>
            </a:br>
            <a:r>
              <a:rPr lang="fi-FI" sz="2400" dirty="0"/>
              <a:t>Parempi vuorovaikutus koulutuskeskusten ja teollisuuden välillä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fi-FI" sz="2400" dirty="0"/>
              <a:t>Potentiaalit ratkaisut parantaa ammatillisen koulutuksen ja yritysten taitotarpeiden välistä vastaavuutta pitkälläkin aikavälillä.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89128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15" dirty="0"/>
              <a:t>Lisää tietoja </a:t>
            </a:r>
            <a:r>
              <a:rPr sz="4400" spc="-5" dirty="0"/>
              <a:t>UPSKILL</a:t>
            </a:r>
            <a:r>
              <a:rPr lang="fi-FI" sz="4400" spc="-5" dirty="0"/>
              <a:t>-projektistamme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793494" y="1945639"/>
            <a:ext cx="312991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www.upskill-project.eu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3494" y="2913633"/>
            <a:ext cx="5892800" cy="1389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www.linkedin.com/company/upskill-project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info@upskill-project.eu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29171" y="3547871"/>
            <a:ext cx="3803904" cy="25359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6967" y="2843783"/>
            <a:ext cx="754380" cy="626745"/>
          </a:xfrm>
          <a:custGeom>
            <a:avLst/>
            <a:gdLst/>
            <a:ahLst/>
            <a:cxnLst/>
            <a:rect l="l" t="t" r="r" b="b"/>
            <a:pathLst>
              <a:path w="754380" h="626745">
                <a:moveTo>
                  <a:pt x="377190" y="0"/>
                </a:moveTo>
                <a:lnTo>
                  <a:pt x="326007" y="2858"/>
                </a:lnTo>
                <a:lnTo>
                  <a:pt x="276917" y="11186"/>
                </a:lnTo>
                <a:lnTo>
                  <a:pt x="230369" y="24610"/>
                </a:lnTo>
                <a:lnTo>
                  <a:pt x="186814" y="42756"/>
                </a:lnTo>
                <a:lnTo>
                  <a:pt x="146699" y="65252"/>
                </a:lnTo>
                <a:lnTo>
                  <a:pt x="110475" y="91725"/>
                </a:lnTo>
                <a:lnTo>
                  <a:pt x="78591" y="121802"/>
                </a:lnTo>
                <a:lnTo>
                  <a:pt x="51497" y="155109"/>
                </a:lnTo>
                <a:lnTo>
                  <a:pt x="29641" y="191273"/>
                </a:lnTo>
                <a:lnTo>
                  <a:pt x="13473" y="229922"/>
                </a:lnTo>
                <a:lnTo>
                  <a:pt x="3443" y="270683"/>
                </a:lnTo>
                <a:lnTo>
                  <a:pt x="0" y="313181"/>
                </a:lnTo>
                <a:lnTo>
                  <a:pt x="3443" y="355680"/>
                </a:lnTo>
                <a:lnTo>
                  <a:pt x="13473" y="396441"/>
                </a:lnTo>
                <a:lnTo>
                  <a:pt x="29641" y="435090"/>
                </a:lnTo>
                <a:lnTo>
                  <a:pt x="51497" y="471254"/>
                </a:lnTo>
                <a:lnTo>
                  <a:pt x="78591" y="504561"/>
                </a:lnTo>
                <a:lnTo>
                  <a:pt x="110475" y="534638"/>
                </a:lnTo>
                <a:lnTo>
                  <a:pt x="146699" y="561111"/>
                </a:lnTo>
                <a:lnTo>
                  <a:pt x="186814" y="583607"/>
                </a:lnTo>
                <a:lnTo>
                  <a:pt x="230369" y="601753"/>
                </a:lnTo>
                <a:lnTo>
                  <a:pt x="276917" y="615177"/>
                </a:lnTo>
                <a:lnTo>
                  <a:pt x="326007" y="623505"/>
                </a:lnTo>
                <a:lnTo>
                  <a:pt x="377190" y="626363"/>
                </a:lnTo>
                <a:lnTo>
                  <a:pt x="428364" y="623505"/>
                </a:lnTo>
                <a:lnTo>
                  <a:pt x="477449" y="615177"/>
                </a:lnTo>
                <a:lnTo>
                  <a:pt x="523994" y="601753"/>
                </a:lnTo>
                <a:lnTo>
                  <a:pt x="567548" y="583607"/>
                </a:lnTo>
                <a:lnTo>
                  <a:pt x="607664" y="561111"/>
                </a:lnTo>
                <a:lnTo>
                  <a:pt x="643890" y="534638"/>
                </a:lnTo>
                <a:lnTo>
                  <a:pt x="675776" y="504561"/>
                </a:lnTo>
                <a:lnTo>
                  <a:pt x="702874" y="471254"/>
                </a:lnTo>
                <a:lnTo>
                  <a:pt x="724733" y="435090"/>
                </a:lnTo>
                <a:lnTo>
                  <a:pt x="740903" y="396441"/>
                </a:lnTo>
                <a:lnTo>
                  <a:pt x="750936" y="355680"/>
                </a:lnTo>
                <a:lnTo>
                  <a:pt x="754380" y="313181"/>
                </a:lnTo>
                <a:lnTo>
                  <a:pt x="750936" y="270683"/>
                </a:lnTo>
                <a:lnTo>
                  <a:pt x="740903" y="229922"/>
                </a:lnTo>
                <a:lnTo>
                  <a:pt x="724733" y="191273"/>
                </a:lnTo>
                <a:lnTo>
                  <a:pt x="702874" y="155109"/>
                </a:lnTo>
                <a:lnTo>
                  <a:pt x="675776" y="121802"/>
                </a:lnTo>
                <a:lnTo>
                  <a:pt x="643890" y="91725"/>
                </a:lnTo>
                <a:lnTo>
                  <a:pt x="607664" y="65252"/>
                </a:lnTo>
                <a:lnTo>
                  <a:pt x="567548" y="42756"/>
                </a:lnTo>
                <a:lnTo>
                  <a:pt x="523994" y="24610"/>
                </a:lnTo>
                <a:lnTo>
                  <a:pt x="477449" y="11186"/>
                </a:lnTo>
                <a:lnTo>
                  <a:pt x="428364" y="2858"/>
                </a:lnTo>
                <a:lnTo>
                  <a:pt x="37719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700" y="2950464"/>
            <a:ext cx="469392" cy="4130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8200" y="1866900"/>
            <a:ext cx="859790" cy="579120"/>
          </a:xfrm>
          <a:custGeom>
            <a:avLst/>
            <a:gdLst/>
            <a:ahLst/>
            <a:cxnLst/>
            <a:rect l="l" t="t" r="r" b="b"/>
            <a:pathLst>
              <a:path w="859789" h="579119">
                <a:moveTo>
                  <a:pt x="763016" y="0"/>
                </a:moveTo>
                <a:lnTo>
                  <a:pt x="96519" y="0"/>
                </a:lnTo>
                <a:lnTo>
                  <a:pt x="58952" y="7580"/>
                </a:lnTo>
                <a:lnTo>
                  <a:pt x="28271" y="28257"/>
                </a:lnTo>
                <a:lnTo>
                  <a:pt x="7585" y="58935"/>
                </a:lnTo>
                <a:lnTo>
                  <a:pt x="0" y="96520"/>
                </a:lnTo>
                <a:lnTo>
                  <a:pt x="0" y="482600"/>
                </a:lnTo>
                <a:lnTo>
                  <a:pt x="7585" y="520184"/>
                </a:lnTo>
                <a:lnTo>
                  <a:pt x="28271" y="550862"/>
                </a:lnTo>
                <a:lnTo>
                  <a:pt x="58952" y="571539"/>
                </a:lnTo>
                <a:lnTo>
                  <a:pt x="96519" y="579120"/>
                </a:lnTo>
                <a:lnTo>
                  <a:pt x="763016" y="579120"/>
                </a:lnTo>
                <a:lnTo>
                  <a:pt x="800600" y="571539"/>
                </a:lnTo>
                <a:lnTo>
                  <a:pt x="831278" y="550862"/>
                </a:lnTo>
                <a:lnTo>
                  <a:pt x="851955" y="520184"/>
                </a:lnTo>
                <a:lnTo>
                  <a:pt x="859536" y="482600"/>
                </a:lnTo>
                <a:lnTo>
                  <a:pt x="859536" y="96520"/>
                </a:lnTo>
                <a:lnTo>
                  <a:pt x="851955" y="58935"/>
                </a:lnTo>
                <a:lnTo>
                  <a:pt x="831278" y="28257"/>
                </a:lnTo>
                <a:lnTo>
                  <a:pt x="800600" y="7580"/>
                </a:lnTo>
                <a:lnTo>
                  <a:pt x="76301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2396" y="2057400"/>
            <a:ext cx="772795" cy="347980"/>
          </a:xfrm>
          <a:custGeom>
            <a:avLst/>
            <a:gdLst/>
            <a:ahLst/>
            <a:cxnLst/>
            <a:rect l="l" t="t" r="r" b="b"/>
            <a:pathLst>
              <a:path w="772794" h="347980">
                <a:moveTo>
                  <a:pt x="714756" y="0"/>
                </a:moveTo>
                <a:lnTo>
                  <a:pt x="57912" y="0"/>
                </a:lnTo>
                <a:lnTo>
                  <a:pt x="35372" y="4548"/>
                </a:lnTo>
                <a:lnTo>
                  <a:pt x="16964" y="16954"/>
                </a:lnTo>
                <a:lnTo>
                  <a:pt x="4551" y="35361"/>
                </a:lnTo>
                <a:lnTo>
                  <a:pt x="0" y="57912"/>
                </a:lnTo>
                <a:lnTo>
                  <a:pt x="0" y="289560"/>
                </a:lnTo>
                <a:lnTo>
                  <a:pt x="4551" y="312110"/>
                </a:lnTo>
                <a:lnTo>
                  <a:pt x="16964" y="330517"/>
                </a:lnTo>
                <a:lnTo>
                  <a:pt x="35372" y="342923"/>
                </a:lnTo>
                <a:lnTo>
                  <a:pt x="57912" y="347472"/>
                </a:lnTo>
                <a:lnTo>
                  <a:pt x="714756" y="347472"/>
                </a:lnTo>
                <a:lnTo>
                  <a:pt x="737306" y="342923"/>
                </a:lnTo>
                <a:lnTo>
                  <a:pt x="755713" y="330517"/>
                </a:lnTo>
                <a:lnTo>
                  <a:pt x="768119" y="312110"/>
                </a:lnTo>
                <a:lnTo>
                  <a:pt x="772667" y="289560"/>
                </a:lnTo>
                <a:lnTo>
                  <a:pt x="772667" y="57912"/>
                </a:lnTo>
                <a:lnTo>
                  <a:pt x="768119" y="35361"/>
                </a:lnTo>
                <a:lnTo>
                  <a:pt x="755713" y="16954"/>
                </a:lnTo>
                <a:lnTo>
                  <a:pt x="737306" y="4548"/>
                </a:lnTo>
                <a:lnTo>
                  <a:pt x="71475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396" y="2057400"/>
            <a:ext cx="772795" cy="347980"/>
          </a:xfrm>
          <a:custGeom>
            <a:avLst/>
            <a:gdLst/>
            <a:ahLst/>
            <a:cxnLst/>
            <a:rect l="l" t="t" r="r" b="b"/>
            <a:pathLst>
              <a:path w="772794" h="347980">
                <a:moveTo>
                  <a:pt x="0" y="57912"/>
                </a:moveTo>
                <a:lnTo>
                  <a:pt x="4551" y="35361"/>
                </a:lnTo>
                <a:lnTo>
                  <a:pt x="16964" y="16954"/>
                </a:lnTo>
                <a:lnTo>
                  <a:pt x="35372" y="4548"/>
                </a:lnTo>
                <a:lnTo>
                  <a:pt x="57912" y="0"/>
                </a:lnTo>
                <a:lnTo>
                  <a:pt x="714756" y="0"/>
                </a:lnTo>
                <a:lnTo>
                  <a:pt x="737306" y="4548"/>
                </a:lnTo>
                <a:lnTo>
                  <a:pt x="755713" y="16954"/>
                </a:lnTo>
                <a:lnTo>
                  <a:pt x="768119" y="35361"/>
                </a:lnTo>
                <a:lnTo>
                  <a:pt x="772667" y="57912"/>
                </a:lnTo>
                <a:lnTo>
                  <a:pt x="772667" y="289560"/>
                </a:lnTo>
                <a:lnTo>
                  <a:pt x="768119" y="312110"/>
                </a:lnTo>
                <a:lnTo>
                  <a:pt x="755713" y="330517"/>
                </a:lnTo>
                <a:lnTo>
                  <a:pt x="737306" y="342923"/>
                </a:lnTo>
                <a:lnTo>
                  <a:pt x="714756" y="347472"/>
                </a:lnTo>
                <a:lnTo>
                  <a:pt x="57912" y="347472"/>
                </a:lnTo>
                <a:lnTo>
                  <a:pt x="35372" y="342923"/>
                </a:lnTo>
                <a:lnTo>
                  <a:pt x="16964" y="330517"/>
                </a:lnTo>
                <a:lnTo>
                  <a:pt x="4551" y="312110"/>
                </a:lnTo>
                <a:lnTo>
                  <a:pt x="0" y="289560"/>
                </a:lnTo>
                <a:lnTo>
                  <a:pt x="0" y="57912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4054" y="2048967"/>
            <a:ext cx="5492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ww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w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2396" y="1921764"/>
            <a:ext cx="622300" cy="81280"/>
          </a:xfrm>
          <a:custGeom>
            <a:avLst/>
            <a:gdLst/>
            <a:ahLst/>
            <a:cxnLst/>
            <a:rect l="l" t="t" r="r" b="b"/>
            <a:pathLst>
              <a:path w="622300" h="81280">
                <a:moveTo>
                  <a:pt x="615822" y="0"/>
                </a:moveTo>
                <a:lnTo>
                  <a:pt x="6032" y="0"/>
                </a:lnTo>
                <a:lnTo>
                  <a:pt x="0" y="5969"/>
                </a:lnTo>
                <a:lnTo>
                  <a:pt x="0" y="74802"/>
                </a:lnTo>
                <a:lnTo>
                  <a:pt x="6032" y="80772"/>
                </a:lnTo>
                <a:lnTo>
                  <a:pt x="615822" y="80772"/>
                </a:lnTo>
                <a:lnTo>
                  <a:pt x="621791" y="74802"/>
                </a:lnTo>
                <a:lnTo>
                  <a:pt x="621791" y="5969"/>
                </a:lnTo>
                <a:lnTo>
                  <a:pt x="61582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396" y="1921764"/>
            <a:ext cx="622300" cy="81280"/>
          </a:xfrm>
          <a:custGeom>
            <a:avLst/>
            <a:gdLst/>
            <a:ahLst/>
            <a:cxnLst/>
            <a:rect l="l" t="t" r="r" b="b"/>
            <a:pathLst>
              <a:path w="622300" h="81280">
                <a:moveTo>
                  <a:pt x="0" y="13462"/>
                </a:moveTo>
                <a:lnTo>
                  <a:pt x="0" y="5969"/>
                </a:lnTo>
                <a:lnTo>
                  <a:pt x="6032" y="0"/>
                </a:lnTo>
                <a:lnTo>
                  <a:pt x="13462" y="0"/>
                </a:lnTo>
                <a:lnTo>
                  <a:pt x="608329" y="0"/>
                </a:lnTo>
                <a:lnTo>
                  <a:pt x="615822" y="0"/>
                </a:lnTo>
                <a:lnTo>
                  <a:pt x="621791" y="5969"/>
                </a:lnTo>
                <a:lnTo>
                  <a:pt x="621791" y="13462"/>
                </a:lnTo>
                <a:lnTo>
                  <a:pt x="621791" y="67310"/>
                </a:lnTo>
                <a:lnTo>
                  <a:pt x="621791" y="74802"/>
                </a:lnTo>
                <a:lnTo>
                  <a:pt x="615822" y="80772"/>
                </a:lnTo>
                <a:lnTo>
                  <a:pt x="608329" y="80772"/>
                </a:lnTo>
                <a:lnTo>
                  <a:pt x="13462" y="80772"/>
                </a:lnTo>
                <a:lnTo>
                  <a:pt x="6032" y="80772"/>
                </a:lnTo>
                <a:lnTo>
                  <a:pt x="0" y="74802"/>
                </a:lnTo>
                <a:lnTo>
                  <a:pt x="0" y="67310"/>
                </a:lnTo>
                <a:lnTo>
                  <a:pt x="0" y="13462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42288" y="1900427"/>
            <a:ext cx="118871" cy="1249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6488" y="4053840"/>
            <a:ext cx="769620" cy="327660"/>
          </a:xfrm>
          <a:custGeom>
            <a:avLst/>
            <a:gdLst/>
            <a:ahLst/>
            <a:cxnLst/>
            <a:rect l="l" t="t" r="r" b="b"/>
            <a:pathLst>
              <a:path w="769619" h="327660">
                <a:moveTo>
                  <a:pt x="0" y="327660"/>
                </a:moveTo>
                <a:lnTo>
                  <a:pt x="384809" y="0"/>
                </a:lnTo>
                <a:lnTo>
                  <a:pt x="769619" y="327660"/>
                </a:lnTo>
                <a:lnTo>
                  <a:pt x="0" y="327660"/>
                </a:lnTo>
                <a:close/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48867" y="3875532"/>
            <a:ext cx="330835" cy="501650"/>
          </a:xfrm>
          <a:custGeom>
            <a:avLst/>
            <a:gdLst/>
            <a:ahLst/>
            <a:cxnLst/>
            <a:rect l="l" t="t" r="r" b="b"/>
            <a:pathLst>
              <a:path w="330834" h="501650">
                <a:moveTo>
                  <a:pt x="0" y="0"/>
                </a:moveTo>
                <a:lnTo>
                  <a:pt x="0" y="501396"/>
                </a:lnTo>
                <a:lnTo>
                  <a:pt x="330707" y="2506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8867" y="3875532"/>
            <a:ext cx="330835" cy="501650"/>
          </a:xfrm>
          <a:custGeom>
            <a:avLst/>
            <a:gdLst/>
            <a:ahLst/>
            <a:cxnLst/>
            <a:rect l="l" t="t" r="r" b="b"/>
            <a:pathLst>
              <a:path w="330834" h="501650">
                <a:moveTo>
                  <a:pt x="0" y="0"/>
                </a:moveTo>
                <a:lnTo>
                  <a:pt x="330707" y="250698"/>
                </a:lnTo>
                <a:lnTo>
                  <a:pt x="0" y="501396"/>
                </a:lnTo>
                <a:lnTo>
                  <a:pt x="0" y="0"/>
                </a:lnTo>
                <a:close/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03019" y="3875532"/>
            <a:ext cx="330835" cy="501650"/>
          </a:xfrm>
          <a:custGeom>
            <a:avLst/>
            <a:gdLst/>
            <a:ahLst/>
            <a:cxnLst/>
            <a:rect l="l" t="t" r="r" b="b"/>
            <a:pathLst>
              <a:path w="330835" h="501650">
                <a:moveTo>
                  <a:pt x="330707" y="0"/>
                </a:moveTo>
                <a:lnTo>
                  <a:pt x="0" y="250698"/>
                </a:lnTo>
                <a:lnTo>
                  <a:pt x="330707" y="501396"/>
                </a:lnTo>
                <a:lnTo>
                  <a:pt x="3307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03019" y="3875532"/>
            <a:ext cx="330835" cy="501650"/>
          </a:xfrm>
          <a:custGeom>
            <a:avLst/>
            <a:gdLst/>
            <a:ahLst/>
            <a:cxnLst/>
            <a:rect l="l" t="t" r="r" b="b"/>
            <a:pathLst>
              <a:path w="330835" h="501650">
                <a:moveTo>
                  <a:pt x="330707" y="501396"/>
                </a:moveTo>
                <a:lnTo>
                  <a:pt x="0" y="250698"/>
                </a:lnTo>
                <a:lnTo>
                  <a:pt x="330707" y="0"/>
                </a:lnTo>
                <a:lnTo>
                  <a:pt x="330707" y="501396"/>
                </a:lnTo>
                <a:close/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6488" y="3872484"/>
            <a:ext cx="769620" cy="326390"/>
          </a:xfrm>
          <a:custGeom>
            <a:avLst/>
            <a:gdLst/>
            <a:ahLst/>
            <a:cxnLst/>
            <a:rect l="l" t="t" r="r" b="b"/>
            <a:pathLst>
              <a:path w="769619" h="326389">
                <a:moveTo>
                  <a:pt x="769619" y="0"/>
                </a:moveTo>
                <a:lnTo>
                  <a:pt x="0" y="0"/>
                </a:lnTo>
                <a:lnTo>
                  <a:pt x="384809" y="326136"/>
                </a:lnTo>
                <a:lnTo>
                  <a:pt x="7696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6488" y="3872484"/>
            <a:ext cx="769620" cy="326390"/>
          </a:xfrm>
          <a:custGeom>
            <a:avLst/>
            <a:gdLst/>
            <a:ahLst/>
            <a:cxnLst/>
            <a:rect l="l" t="t" r="r" b="b"/>
            <a:pathLst>
              <a:path w="769619" h="326389">
                <a:moveTo>
                  <a:pt x="769619" y="0"/>
                </a:moveTo>
                <a:lnTo>
                  <a:pt x="384809" y="326136"/>
                </a:lnTo>
                <a:lnTo>
                  <a:pt x="0" y="0"/>
                </a:lnTo>
                <a:lnTo>
                  <a:pt x="769619" y="0"/>
                </a:lnTo>
                <a:close/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1290827"/>
            <a:ext cx="9701530" cy="0"/>
          </a:xfrm>
          <a:custGeom>
            <a:avLst/>
            <a:gdLst/>
            <a:ahLst/>
            <a:cxnLst/>
            <a:rect l="l" t="t" r="r" b="b"/>
            <a:pathLst>
              <a:path w="9701530">
                <a:moveTo>
                  <a:pt x="0" y="0"/>
                </a:moveTo>
                <a:lnTo>
                  <a:pt x="9701022" y="0"/>
                </a:lnTo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338816" y="467868"/>
            <a:ext cx="1216152" cy="1357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12780" y="6405370"/>
            <a:ext cx="541020" cy="361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2866" y="4563617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38100">
            <a:solidFill>
              <a:srgbClr val="5F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0844" y="3540102"/>
            <a:ext cx="7072630" cy="1571625"/>
          </a:xfrm>
          <a:prstGeom prst="rect">
            <a:avLst/>
          </a:prstGeom>
        </p:spPr>
        <p:txBody>
          <a:bodyPr vert="horz" wrap="square" lIns="0" tIns="236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lang="fi-FI" sz="4400" dirty="0">
                <a:latin typeface="Calibri"/>
                <a:cs typeface="Calibri"/>
              </a:rPr>
              <a:t>Kiitos!</a:t>
            </a:r>
            <a:endParaRPr sz="4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3200" spc="-15" dirty="0">
                <a:solidFill>
                  <a:srgbClr val="5FACE3"/>
                </a:solidFill>
                <a:latin typeface="Calibri"/>
                <a:cs typeface="Calibri"/>
                <a:hlinkClick r:id="rId4"/>
              </a:rPr>
              <a:t>www.upskill-project.eu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CC7899E-92EF-4942-88B8-508F3EE721BF}"/>
              </a:ext>
            </a:extLst>
          </p:cNvPr>
          <p:cNvSpPr txBox="1"/>
          <p:nvPr/>
        </p:nvSpPr>
        <p:spPr>
          <a:xfrm>
            <a:off x="990600" y="5562600"/>
            <a:ext cx="39832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/>
              <a:t>Lisätietoja: </a:t>
            </a:r>
            <a:br>
              <a:rPr lang="fi-FI" sz="2400" dirty="0"/>
            </a:br>
            <a:r>
              <a:rPr lang="fi-FI" sz="2400" dirty="0"/>
              <a:t>Muoviteollisuus ry </a:t>
            </a:r>
            <a:br>
              <a:rPr lang="fi-FI" sz="2400" dirty="0"/>
            </a:br>
            <a:r>
              <a:rPr lang="fi-FI" sz="2400" dirty="0" err="1"/>
              <a:t>Tredu</a:t>
            </a:r>
            <a:r>
              <a:rPr lang="fi-FI" sz="2400" dirty="0"/>
              <a:t>, Kone- </a:t>
            </a:r>
            <a:r>
              <a:rPr lang="fi-FI" sz="2400"/>
              <a:t>ja tuotantotalous</a:t>
            </a:r>
            <a:endParaRPr lang="fi-FI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844" y="3637915"/>
            <a:ext cx="1051915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5400" b="0" spc="-10" dirty="0">
                <a:latin typeface="Calibri Light"/>
                <a:cs typeface="Calibri Light"/>
              </a:rPr>
              <a:t>UPSKILL: Projektin esittely</a:t>
            </a:r>
            <a:endParaRPr sz="5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0844" y="4475733"/>
            <a:ext cx="5032756" cy="158248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Tietoa projektista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Tavoitteet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Digitaalinen murros ja sen vaikutus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Konsortio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487502"/>
            <a:ext cx="70078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UPSKILL: </a:t>
            </a:r>
            <a:r>
              <a:rPr lang="fi-FI" sz="4400" spc="-25" dirty="0"/>
              <a:t>Faktaa ja lukuja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2191"/>
            <a:ext cx="8917940" cy="2803332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lang="fi-FI" sz="2600" b="1" dirty="0">
                <a:latin typeface="Calibri"/>
                <a:cs typeface="Calibri"/>
              </a:rPr>
              <a:t>Nimi</a:t>
            </a:r>
            <a:r>
              <a:rPr sz="2600" b="1" spc="-5" dirty="0">
                <a:latin typeface="Calibri"/>
                <a:cs typeface="Calibri"/>
              </a:rPr>
              <a:t>: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Skills </a:t>
            </a:r>
            <a:r>
              <a:rPr sz="2600" spc="-30" dirty="0">
                <a:latin typeface="Calibri"/>
                <a:cs typeface="Calibri"/>
              </a:rPr>
              <a:t>for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Digital Future </a:t>
            </a:r>
            <a:r>
              <a:rPr sz="2600" spc="-5" dirty="0">
                <a:latin typeface="Calibri"/>
                <a:cs typeface="Calibri"/>
              </a:rPr>
              <a:t>of Plastics </a:t>
            </a:r>
            <a:r>
              <a:rPr sz="2600" spc="-15" dirty="0">
                <a:latin typeface="Calibri"/>
                <a:cs typeface="Calibri"/>
              </a:rPr>
              <a:t>Factories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lang="fi-FI" sz="2600" b="1" spc="-5" dirty="0">
                <a:latin typeface="Calibri"/>
                <a:cs typeface="Calibri"/>
              </a:rPr>
              <a:t>Aloitus</a:t>
            </a:r>
            <a:r>
              <a:rPr sz="2600" b="1" spc="-20" dirty="0">
                <a:latin typeface="Calibri"/>
                <a:cs typeface="Calibri"/>
              </a:rPr>
              <a:t>:</a:t>
            </a:r>
            <a:r>
              <a:rPr sz="2600" b="1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01.11.2018</a:t>
            </a: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lang="fi-FI" sz="2600" b="1" spc="-15" dirty="0">
                <a:latin typeface="Calibri"/>
                <a:cs typeface="Calibri"/>
              </a:rPr>
              <a:t>Kesto</a:t>
            </a:r>
            <a:r>
              <a:rPr sz="2600" b="1" spc="-15" dirty="0">
                <a:latin typeface="Calibri"/>
                <a:cs typeface="Calibri"/>
              </a:rPr>
              <a:t>: </a:t>
            </a:r>
            <a:r>
              <a:rPr sz="2600" dirty="0">
                <a:latin typeface="Calibri"/>
                <a:cs typeface="Calibri"/>
              </a:rPr>
              <a:t>24</a:t>
            </a:r>
            <a:r>
              <a:rPr lang="fi-FI" sz="2600" dirty="0">
                <a:latin typeface="Calibri"/>
                <a:cs typeface="Calibri"/>
              </a:rPr>
              <a:t> + 6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lang="fi-FI" sz="2600" spc="-5" dirty="0">
                <a:latin typeface="Calibri"/>
                <a:cs typeface="Calibri"/>
              </a:rPr>
              <a:t>kuukautta</a:t>
            </a:r>
            <a:endParaRPr sz="2600" dirty="0">
              <a:latin typeface="Calibri"/>
              <a:cs typeface="Calibri"/>
            </a:endParaRPr>
          </a:p>
          <a:p>
            <a:pPr marL="12700" marR="5080">
              <a:lnSpc>
                <a:spcPts val="2810"/>
              </a:lnSpc>
              <a:spcBef>
                <a:spcPts val="1040"/>
              </a:spcBef>
            </a:pPr>
            <a:r>
              <a:rPr lang="fi-FI" sz="2600" b="1" dirty="0">
                <a:latin typeface="Calibri"/>
                <a:cs typeface="Calibri"/>
              </a:rPr>
              <a:t>Kumppanit</a:t>
            </a:r>
            <a:r>
              <a:rPr sz="2600" b="1" spc="-10" dirty="0">
                <a:latin typeface="Calibri"/>
                <a:cs typeface="Calibri"/>
              </a:rPr>
              <a:t>: </a:t>
            </a:r>
            <a:r>
              <a:rPr lang="fi-FI" sz="2600" dirty="0">
                <a:latin typeface="Calibri"/>
                <a:cs typeface="Calibri"/>
              </a:rPr>
              <a:t>9 kumppania; ammatillisen koulutuksen tarjoajia ja muovialan yhdistyksiä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600" b="1" dirty="0">
                <a:latin typeface="Calibri"/>
                <a:cs typeface="Calibri"/>
              </a:rPr>
              <a:t>EU </a:t>
            </a:r>
            <a:r>
              <a:rPr lang="fi-FI" sz="2600" b="1" spc="-5" dirty="0">
                <a:latin typeface="Calibri"/>
                <a:cs typeface="Calibri"/>
              </a:rPr>
              <a:t>rahoitus</a:t>
            </a:r>
            <a:r>
              <a:rPr sz="2600" b="1" spc="-5" dirty="0">
                <a:latin typeface="Calibri"/>
                <a:cs typeface="Calibri"/>
              </a:rPr>
              <a:t>: </a:t>
            </a:r>
            <a:r>
              <a:rPr sz="2600" dirty="0">
                <a:latin typeface="Calibri"/>
                <a:cs typeface="Calibri"/>
              </a:rPr>
              <a:t>~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€700.000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36385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dirty="0"/>
              <a:t>Tavoitteet 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649D08B-76D1-456A-9CCB-3DCD68CCCE56}"/>
              </a:ext>
            </a:extLst>
          </p:cNvPr>
          <p:cNvSpPr txBox="1"/>
          <p:nvPr/>
        </p:nvSpPr>
        <p:spPr>
          <a:xfrm>
            <a:off x="916939" y="1954854"/>
            <a:ext cx="1104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400" dirty="0"/>
              <a:t>Muovikoneiden käyttäjien pätevyysvaatimuksien ja eurooppalaisten ammatillisen koulutuksen opetussuunnitelmien analysoiminen </a:t>
            </a:r>
            <a:br>
              <a:rPr lang="fi-FI" sz="2400" dirty="0"/>
            </a:br>
            <a:r>
              <a:rPr lang="fi-FI" sz="2400" dirty="0">
                <a:sym typeface="Symbol" panose="05050102010706020507" pitchFamily="18" charset="2"/>
              </a:rPr>
              <a:t></a:t>
            </a:r>
            <a:r>
              <a:rPr lang="fi-FI" sz="2400" dirty="0"/>
              <a:t> muoviteollisuuden nykyisen tulevan taitotarpeen tunnistaminen</a:t>
            </a:r>
          </a:p>
          <a:p>
            <a:pPr marL="457200" indent="-457200">
              <a:buFont typeface="+mj-lt"/>
              <a:buAutoNum type="arabicPeriod"/>
            </a:pPr>
            <a:endParaRPr lang="fi-FI" sz="2400" dirty="0"/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Helposti muokattavan ja mukautuvan, ammatillisen koulutusohjelman kehittäminen.  </a:t>
            </a:r>
            <a:r>
              <a:rPr lang="fi-FI" sz="2400"/>
              <a:t>Osa-alueina myös</a:t>
            </a:r>
            <a:endParaRPr lang="fi-FI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400" dirty="0"/>
              <a:t>digitaalisuus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400" dirty="0"/>
              <a:t>ohjelmointi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400" dirty="0"/>
              <a:t>kiertotalousajattelu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400" dirty="0"/>
              <a:t>LEAN-pohjainen tuotanto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84448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 </a:t>
            </a:r>
            <a:r>
              <a:rPr lang="fi-FI" sz="4400" dirty="0"/>
              <a:t>ja digitaalinen muutos (I)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97A95F8-AA23-4292-8A96-A704E3FDABFD}"/>
              </a:ext>
            </a:extLst>
          </p:cNvPr>
          <p:cNvSpPr txBox="1"/>
          <p:nvPr/>
        </p:nvSpPr>
        <p:spPr>
          <a:xfrm>
            <a:off x="762000" y="1720840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Digitaalisten taitojen tärkeys korostuu edelleen Euroopassa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Yrityksillä ympäri Eurooppaa on vaikeuksia löytää työntekijöitä, joilla on nykyisille markkinoille soveltuvat taidot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EU:ssa teollisuuden ja yritysten tarve uudentyyppisille taidoille korostaa tarvetta uudelleen kouluttaa työssäkäyvää työvoimaa ja työttömiä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Puutteet digitaalisessa osaamisessa heikentää EU:n alueella yritysten ja hallitusten kykyä hyötyä digitalisaation mahdollisuuksista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87502"/>
            <a:ext cx="858202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UPSKILL </a:t>
            </a:r>
            <a:r>
              <a:rPr lang="fi-FI" sz="4400" dirty="0"/>
              <a:t>ja digitaalinen muutos (II)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8066"/>
            <a:ext cx="10212070" cy="4290277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5080" indent="-342900">
              <a:lnSpc>
                <a:spcPts val="2810"/>
              </a:lnSpc>
              <a:spcBef>
                <a:spcPts val="1005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Euroopassa työvoiman uudelleen- ja täydennyskoulutus on tehtävä yhdessä koulutus- ja oppimisjärjestelmien kanssa</a:t>
            </a:r>
          </a:p>
          <a:p>
            <a:pPr marL="12700" marR="5080">
              <a:lnSpc>
                <a:spcPts val="2810"/>
              </a:lnSpc>
              <a:spcBef>
                <a:spcPts val="1005"/>
              </a:spcBef>
            </a:pPr>
            <a:endParaRPr lang="fi-FI" sz="2400" dirty="0">
              <a:cs typeface="Calibri"/>
            </a:endParaRPr>
          </a:p>
          <a:p>
            <a:pPr marL="355600" marR="5080" indent="-342900">
              <a:lnSpc>
                <a:spcPts val="2810"/>
              </a:lnSpc>
              <a:spcBef>
                <a:spcPts val="1005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Euroopan komissio tunnisti ja nimesi uudet opetussuunnitelmat yhdeksi ratkaisuksi EU:n kykypohjan lisäämiseksi ja EU-kansalaisten uusien taitojen hankkimisen edistämiseksi</a:t>
            </a:r>
          </a:p>
          <a:p>
            <a:pPr marL="355600" marR="5080" indent="-342900">
              <a:lnSpc>
                <a:spcPts val="2810"/>
              </a:lnSpc>
              <a:spcBef>
                <a:spcPts val="1005"/>
              </a:spcBef>
              <a:buFont typeface="Arial" panose="020B0604020202020204" pitchFamily="34" charset="0"/>
              <a:buChar char="•"/>
            </a:pPr>
            <a:endParaRPr lang="fi-FI" sz="2400" dirty="0">
              <a:cs typeface="Calibri"/>
            </a:endParaRPr>
          </a:p>
          <a:p>
            <a:pPr marL="355600" marR="5080" indent="-342900">
              <a:lnSpc>
                <a:spcPts val="2810"/>
              </a:lnSpc>
              <a:spcBef>
                <a:spcPts val="1005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Tavoitteet voidaan saavuttaa vain uudistamalla ammatillista koulutusta</a:t>
            </a:r>
          </a:p>
          <a:p>
            <a:pPr marL="812800" marR="5080" lvl="1" indent="-342900">
              <a:lnSpc>
                <a:spcPts val="2810"/>
              </a:lnSpc>
              <a:spcBef>
                <a:spcPts val="1005"/>
              </a:spcBef>
              <a:buFont typeface="Arial" panose="020B0604020202020204" pitchFamily="34" charset="0"/>
              <a:buChar char="•"/>
            </a:pPr>
            <a:r>
              <a:rPr lang="fi-FI" sz="2400" dirty="0">
                <a:cs typeface="Calibri"/>
              </a:rPr>
              <a:t>uudentyyppiset taidot: digitaalisia taitoja, vihreiden arvojen sisäistämistä ja käyttöä, yrittäjyystaitoja jne.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487502"/>
            <a:ext cx="860806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i-FI" sz="4400" spc="-5" dirty="0"/>
              <a:t>Konsortio  (yhteistoimintaryhmä)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1472727"/>
            <a:ext cx="10061575" cy="515429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Konsortio kattaa kaikki sidosryhmät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/>
              <a:t>Ammatillisen koulutuksen tarjoajat (APRC, VPM, TREDU, ISPA) - kokemusta ammatillisen koulutuksen eri aloilta, muovituotevalmistuksessa käytettävillä laitteistoilla varustetut koulutuskeskukset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Yhdistykset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/>
              <a:t>(</a:t>
            </a:r>
            <a:r>
              <a:rPr lang="fi-FI" sz="2400" dirty="0" err="1"/>
              <a:t>EuPC</a:t>
            </a:r>
            <a:r>
              <a:rPr lang="fi-FI" sz="2400" dirty="0"/>
              <a:t>, LINPRA, FPC, FIPIF) - muovituoteteollisuuden edustus EU:n laajuisesti, koulutusstrategioiden kehittäminen, edunvalvonta.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Julkinen elin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/>
              <a:t>(KPMPC) - kansallinen koordinointi </a:t>
            </a:r>
            <a:r>
              <a:rPr lang="fi-FI" sz="2400" dirty="0" err="1"/>
              <a:t>EQF:n</a:t>
            </a:r>
            <a:r>
              <a:rPr lang="fi-FI" sz="2400" dirty="0"/>
              <a:t> ja </a:t>
            </a:r>
            <a:r>
              <a:rPr lang="fi-FI" sz="2400" dirty="0" err="1"/>
              <a:t>EQAVET:n</a:t>
            </a:r>
            <a:r>
              <a:rPr lang="fi-FI" sz="2400" dirty="0"/>
              <a:t> toteuttamiseksi ammatilliseen koulutukseen, ammatillista koulutusta koskevien aloitteiden ja opetustavoitteiden toteuttamiseen</a:t>
            </a:r>
          </a:p>
          <a:p>
            <a:pPr marL="469900" marR="5080" indent="-457200">
              <a:lnSpc>
                <a:spcPct val="80000"/>
              </a:lnSpc>
              <a:spcBef>
                <a:spcPts val="152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endParaRPr sz="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844" y="3637915"/>
            <a:ext cx="937615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Calibri Light"/>
                <a:cs typeface="Calibri Light"/>
              </a:rPr>
              <a:t>UPSKILL</a:t>
            </a:r>
            <a:r>
              <a:rPr lang="fi-FI" sz="5400" b="0" dirty="0">
                <a:latin typeface="Calibri Light"/>
                <a:cs typeface="Calibri Light"/>
              </a:rPr>
              <a:t>:</a:t>
            </a:r>
            <a:r>
              <a:rPr sz="5400" b="0" spc="-65" dirty="0">
                <a:latin typeface="Calibri Light"/>
                <a:cs typeface="Calibri Light"/>
              </a:rPr>
              <a:t> </a:t>
            </a:r>
            <a:r>
              <a:rPr lang="fi-FI" sz="5400" b="0" spc="-25" dirty="0">
                <a:latin typeface="Calibri Light"/>
                <a:cs typeface="Calibri Light"/>
              </a:rPr>
              <a:t>Projektin lähtökohdat</a:t>
            </a:r>
            <a:endParaRPr sz="5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" dirty="0"/>
              <a:t>Co-funded </a:t>
            </a:r>
            <a:r>
              <a:rPr dirty="0"/>
              <a:t>by the </a:t>
            </a:r>
            <a:r>
              <a:rPr spc="-5" dirty="0"/>
              <a:t>Erasmus+</a:t>
            </a:r>
            <a:r>
              <a:rPr spc="-95" dirty="0"/>
              <a:t> </a:t>
            </a:r>
            <a:r>
              <a:rPr spc="-10" dirty="0"/>
              <a:t>Programme</a:t>
            </a:r>
          </a:p>
          <a:p>
            <a:pPr marL="1068705">
              <a:lnSpc>
                <a:spcPct val="100000"/>
              </a:lnSpc>
            </a:pP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European</a:t>
            </a:r>
            <a:r>
              <a:rPr spc="-120" dirty="0"/>
              <a:t> </a:t>
            </a:r>
            <a:r>
              <a:rPr dirty="0"/>
              <a:t>Union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0844" y="4510785"/>
            <a:ext cx="2889250" cy="1923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lang="fi-FI" sz="2400" spc="-5" dirty="0">
                <a:cs typeface="Calibri"/>
              </a:rPr>
              <a:t>Muoviteollisuus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lang="fi-FI" sz="2400" spc="-5" dirty="0">
                <a:cs typeface="Calibri"/>
              </a:rPr>
              <a:t>Haasteet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lang="fi-FI" sz="2400" spc="-5" dirty="0">
                <a:cs typeface="Calibri"/>
              </a:rPr>
              <a:t>Projektin tavoite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lang="fi-FI" sz="2400" spc="-5" dirty="0">
                <a:cs typeface="Calibri"/>
              </a:rPr>
              <a:t>Toiminta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lang="fi-FI" sz="2400" spc="-5" dirty="0">
                <a:cs typeface="Calibri"/>
              </a:rPr>
              <a:t>Kohderyhmät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3590</TotalTime>
  <Words>1065</Words>
  <Application>Microsoft Office PowerPoint</Application>
  <PresentationFormat>Laajakuva</PresentationFormat>
  <Paragraphs>207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Osaamista digitalisoituvaan muoviteollisuuteen Ammattitaitovajeen poistaminen Euroopassa </vt:lpstr>
      <vt:lpstr>PowerPoint-esitys</vt:lpstr>
      <vt:lpstr>PowerPoint-esitys</vt:lpstr>
      <vt:lpstr>UPSKILL: Faktaa ja lukuja</vt:lpstr>
      <vt:lpstr>Tavoitteet </vt:lpstr>
      <vt:lpstr>UPSKILL ja digitaalinen muutos (I)</vt:lpstr>
      <vt:lpstr>UPSKILL ja digitaalinen muutos (II)</vt:lpstr>
      <vt:lpstr>Konsortio  (yhteistoimintaryhmä)</vt:lpstr>
      <vt:lpstr>PowerPoint-esitys</vt:lpstr>
      <vt:lpstr>Muoviteollisuus</vt:lpstr>
      <vt:lpstr>Haasteita</vt:lpstr>
      <vt:lpstr>Tavoitteet (I)</vt:lpstr>
      <vt:lpstr>Tavoitteet (II)</vt:lpstr>
      <vt:lpstr>Projektin osa-alueet</vt:lpstr>
      <vt:lpstr>Kohderyhmät</vt:lpstr>
      <vt:lpstr>PowerPoint-esitys</vt:lpstr>
      <vt:lpstr>Tavoitteet</vt:lpstr>
      <vt:lpstr>UPSKILL EQF-pohjainen opetussuunnitelma</vt:lpstr>
      <vt:lpstr>UPSKILL ammatillinen koulutusohjelma (I)</vt:lpstr>
      <vt:lpstr>UPSKILL ammatillinen koulutusohjelma (II)</vt:lpstr>
      <vt:lpstr>Tulokset pitkällä aikajaksolla (odotetut)</vt:lpstr>
      <vt:lpstr>Lisää tietoja UPSKILL-projektistamme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Marjan Ranogajec</dc:creator>
  <cp:lastModifiedBy>Pietikäinen Pirjo</cp:lastModifiedBy>
  <cp:revision>30</cp:revision>
  <dcterms:created xsi:type="dcterms:W3CDTF">2019-08-07T10:05:07Z</dcterms:created>
  <dcterms:modified xsi:type="dcterms:W3CDTF">2021-02-01T10:19:20Z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2019-04-24T00:00:00Z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2019-08-07T00:00:00Z</vt:filetime>
  </property>
</Properties>
</file>